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5"/>
  </p:notesMasterIdLst>
  <p:handoutMasterIdLst>
    <p:handoutMasterId r:id="rId26"/>
  </p:handoutMasterIdLst>
  <p:sldIdLst>
    <p:sldId id="686" r:id="rId2"/>
    <p:sldId id="687" r:id="rId3"/>
    <p:sldId id="688" r:id="rId4"/>
    <p:sldId id="689" r:id="rId5"/>
    <p:sldId id="690" r:id="rId6"/>
    <p:sldId id="691" r:id="rId7"/>
    <p:sldId id="692" r:id="rId8"/>
    <p:sldId id="693" r:id="rId9"/>
    <p:sldId id="694" r:id="rId10"/>
    <p:sldId id="695" r:id="rId11"/>
    <p:sldId id="710" r:id="rId12"/>
    <p:sldId id="697" r:id="rId13"/>
    <p:sldId id="698" r:id="rId14"/>
    <p:sldId id="699" r:id="rId15"/>
    <p:sldId id="700" r:id="rId16"/>
    <p:sldId id="701" r:id="rId17"/>
    <p:sldId id="702" r:id="rId18"/>
    <p:sldId id="703" r:id="rId19"/>
    <p:sldId id="704" r:id="rId20"/>
    <p:sldId id="705" r:id="rId21"/>
    <p:sldId id="706" r:id="rId22"/>
    <p:sldId id="709" r:id="rId23"/>
    <p:sldId id="684" r:id="rId24"/>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4815F-7F2A-139E-EDA0-987F2087B243}" name="Piechówka Wojciech" initials="WP" userId="S::16wpiec1@unimot.pl::51dbb925-d625-4161-8f7d-fa5daa35e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CAA8A4"/>
    <a:srgbClr val="DE686B"/>
    <a:srgbClr val="CE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512" autoAdjust="0"/>
  </p:normalViewPr>
  <p:slideViewPr>
    <p:cSldViewPr>
      <p:cViewPr varScale="1">
        <p:scale>
          <a:sx n="111" d="100"/>
          <a:sy n="111" d="100"/>
        </p:scale>
        <p:origin x="4219" y="77"/>
      </p:cViewPr>
      <p:guideLst>
        <p:guide orient="horz" pos="2160"/>
        <p:guide pos="2880"/>
      </p:guideLst>
    </p:cSldViewPr>
  </p:slideViewPr>
  <p:outlineViewPr>
    <p:cViewPr>
      <p:scale>
        <a:sx n="33" d="100"/>
        <a:sy n="33" d="100"/>
      </p:scale>
      <p:origin x="36" y="9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BF03EB-F8FB-483F-82D7-A72D83857789}" type="datetimeFigureOut">
              <a:rPr lang="pl-PL"/>
              <a:pPr>
                <a:defRPr/>
              </a:pPr>
              <a:t>2024-12-11</a:t>
            </a:fld>
            <a:endParaRPr lang="pl-PL" dirty="0"/>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242931-22DB-4DB7-83DF-1CDD182737AE}" type="slidenum">
              <a:rPr lang="pl-PL"/>
              <a:pPr>
                <a:defRPr/>
              </a:pPr>
              <a:t>‹#›</a:t>
            </a:fld>
            <a:endParaRPr lang="pl-PL" dirty="0"/>
          </a:p>
        </p:txBody>
      </p:sp>
    </p:spTree>
    <p:extLst>
      <p:ext uri="{BB962C8B-B14F-4D97-AF65-F5344CB8AC3E}">
        <p14:creationId xmlns:p14="http://schemas.microsoft.com/office/powerpoint/2010/main" val="255574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8E010A-B2BC-4ECA-9BE5-025970906E55}" type="datetimeFigureOut">
              <a:rPr lang="pl-PL"/>
              <a:pPr>
                <a:defRPr/>
              </a:pPr>
              <a:t>2024-12-11</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0B47DF-EDA8-441B-800A-79C3F17F6301}" type="slidenum">
              <a:rPr lang="pl-PL"/>
              <a:pPr>
                <a:defRPr/>
              </a:pPr>
              <a:t>‹#›</a:t>
            </a:fld>
            <a:endParaRPr lang="pl-PL" dirty="0"/>
          </a:p>
        </p:txBody>
      </p:sp>
    </p:spTree>
    <p:extLst>
      <p:ext uri="{BB962C8B-B14F-4D97-AF65-F5344CB8AC3E}">
        <p14:creationId xmlns:p14="http://schemas.microsoft.com/office/powerpoint/2010/main" val="2996240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56686-E743-46DF-9697-AFE3AC1D4777}"/>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965D4922-7A79-4FDC-A1D5-3AF94ADA7E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4223A3-1B61-460F-A4F3-0D3B9FF7B6D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E651AEFF-4475-4FFB-982E-E21DE6CE71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533590-0BA6-42B3-9F89-3E3983039094}"/>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34A5FCBA-16B2-4FD7-B45B-AA0866EACBBF}"/>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808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FBEB57-24C1-4517-8375-6C9D4B9B95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F119B2-1168-4278-874E-18A48425C05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AC0E2C-85B9-4B74-B18F-2CBFEDE33AAF}"/>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94160857-647C-4BB1-A9C7-77A4A2FC24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B990A1-5BE6-4434-9F26-97C0C04B32BF}"/>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999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D1D51C-CFF9-4B4D-B82F-77F9EC19EEE1}"/>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E2719A4-3CF9-481D-B5E3-B6343500B570}"/>
              </a:ext>
            </a:extLst>
          </p:cNvPr>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E93FAE-3928-49D0-823C-77D27F45E57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F3CD9988-B72F-424D-8E0C-B3E593226E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E34C7C9-C5D0-4EE6-A03C-03AD2865A529}"/>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22396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2E081FC-4B93-4DFE-995A-02920B26F8DD}" type="slidenum">
              <a:rPr lang="pl-PL" smtClean="0"/>
              <a:t>‹#›</a:t>
            </a:fld>
            <a:endParaRPr lang="pl-PL"/>
          </a:p>
        </p:txBody>
      </p:sp>
      <p:pic>
        <p:nvPicPr>
          <p:cNvPr id="25" name="Google Shape;25;p4"/>
          <p:cNvPicPr preferRelativeResize="0"/>
          <p:nvPr/>
        </p:nvPicPr>
        <p:blipFill>
          <a:blip r:embed="rId2">
            <a:alphaModFix/>
          </a:blip>
          <a:stretch>
            <a:fillRect/>
          </a:stretch>
        </p:blipFill>
        <p:spPr>
          <a:xfrm>
            <a:off x="0" y="0"/>
            <a:ext cx="9144000" cy="6858000"/>
          </a:xfrm>
          <a:prstGeom prst="rect">
            <a:avLst/>
          </a:prstGeom>
          <a:noFill/>
          <a:ln>
            <a:noFill/>
          </a:ln>
        </p:spPr>
      </p:pic>
      <p:sp>
        <p:nvSpPr>
          <p:cNvPr id="26" name="Google Shape;26;p4"/>
          <p:cNvSpPr txBox="1">
            <a:spLocks noGrp="1"/>
          </p:cNvSpPr>
          <p:nvPr>
            <p:ph type="title"/>
          </p:nvPr>
        </p:nvSpPr>
        <p:spPr>
          <a:xfrm>
            <a:off x="821800" y="125800"/>
            <a:ext cx="7886700" cy="763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200"/>
              <a:buFont typeface="Lato"/>
              <a:buNone/>
              <a:defRPr sz="2200" i="0" u="none" strike="noStrike" cap="none">
                <a:solidFill>
                  <a:schemeClr val="dk1"/>
                </a:solidFill>
                <a:latin typeface="Lato"/>
                <a:ea typeface="Lato"/>
                <a:cs typeface="Lato"/>
                <a:sym typeface="La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r>
              <a:rPr lang="pl-PL"/>
              <a:t>Kliknij, aby edytować styl</a:t>
            </a:r>
            <a:endParaRPr/>
          </a:p>
        </p:txBody>
      </p:sp>
      <p:pic>
        <p:nvPicPr>
          <p:cNvPr id="27" name="Google Shape;27;p4"/>
          <p:cNvPicPr preferRelativeResize="0"/>
          <p:nvPr/>
        </p:nvPicPr>
        <p:blipFill>
          <a:blip r:embed="rId3">
            <a:alphaModFix/>
          </a:blip>
          <a:stretch>
            <a:fillRect/>
          </a:stretch>
        </p:blipFill>
        <p:spPr>
          <a:xfrm>
            <a:off x="54651" y="6515733"/>
            <a:ext cx="585575" cy="241900"/>
          </a:xfrm>
          <a:prstGeom prst="rect">
            <a:avLst/>
          </a:prstGeom>
          <a:noFill/>
          <a:ln>
            <a:noFill/>
          </a:ln>
        </p:spPr>
      </p:pic>
      <p:pic>
        <p:nvPicPr>
          <p:cNvPr id="28" name="Google Shape;28;p4"/>
          <p:cNvPicPr preferRelativeResize="0"/>
          <p:nvPr/>
        </p:nvPicPr>
        <p:blipFill>
          <a:blip r:embed="rId4">
            <a:alphaModFix/>
          </a:blip>
          <a:stretch>
            <a:fillRect/>
          </a:stretch>
        </p:blipFill>
        <p:spPr>
          <a:xfrm>
            <a:off x="701325" y="6518135"/>
            <a:ext cx="301384" cy="267831"/>
          </a:xfrm>
          <a:prstGeom prst="rect">
            <a:avLst/>
          </a:prstGeom>
          <a:noFill/>
          <a:ln>
            <a:noFill/>
          </a:ln>
        </p:spPr>
      </p:pic>
      <p:sp>
        <p:nvSpPr>
          <p:cNvPr id="29" name="Google Shape;29;p4"/>
          <p:cNvSpPr txBox="1"/>
          <p:nvPr/>
        </p:nvSpPr>
        <p:spPr>
          <a:xfrm>
            <a:off x="963825" y="6418500"/>
            <a:ext cx="54762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900">
                <a:solidFill>
                  <a:srgbClr val="888888"/>
                </a:solidFill>
                <a:latin typeface="Helvetica Neue Light"/>
                <a:ea typeface="Helvetica Neue Light"/>
                <a:cs typeface="Helvetica Neue Light"/>
                <a:sym typeface="Helvetica Neue Light"/>
              </a:rPr>
              <a:t>Członek stowarzyszenia AVIA International</a:t>
            </a:r>
            <a:endParaRPr sz="900">
              <a:solidFill>
                <a:srgbClr val="888888"/>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276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4B432-E86E-409E-A2AB-5C5D6AC794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53D3B04-076E-44BE-93E4-4B83676DE0C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DBCA20-049F-4C04-B530-B3F9C69F3978}"/>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B5496CA1-2902-4E5F-A344-B3D4C6FD9F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F05508-D472-4A26-AA53-F297100F8E1C}"/>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0920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BBCA31-1291-45BD-8940-FF501D115F16}"/>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66D75DD4-C707-40F8-A5FF-5B81218900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F1B1A8F-EFC9-41EB-AED2-56CDD649E77B}"/>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C18D1183-6A81-479A-B95A-ECD97CDDE9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369BD82-1DE2-41D3-82AF-E7E764D773A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2018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4B671F-833C-456A-8B13-F375342B248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2CA005-E1E8-467C-9BA8-D7F903F7F57C}"/>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FC76296-4900-431C-A7B7-F92B33C4B016}"/>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ABFEFCC-A81B-4494-A5B6-F8420066478C}"/>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82AE52AE-2684-4AEA-ACF6-518B07ADAA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32455C-A9E8-4209-9156-6620D9040B5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4AEC210B-FAA4-4B11-9520-37416AB1EAC2}"/>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542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AC06F-5F2A-4289-9A32-5FC275611639}"/>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41E17F2-33FD-4C63-80D8-BC64A35B54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E2526C-7487-4B3A-9DE9-9585008D10FF}"/>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55D4D18-327A-47DC-BBF6-387E1B33F6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479FBAE-6FB1-41A2-8311-77133E731BE0}"/>
              </a:ext>
            </a:extLst>
          </p:cNvPr>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8C59C4C-9F42-4279-B65B-DA2D997C3FEA}"/>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8" name="Symbol zastępczy stopki 7">
            <a:extLst>
              <a:ext uri="{FF2B5EF4-FFF2-40B4-BE49-F238E27FC236}">
                <a16:creationId xmlns:a16="http://schemas.microsoft.com/office/drawing/2014/main" id="{C3EC919E-4529-4131-9233-795A8A5A88A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79D72CF-1E40-415B-810F-19C75DB3EBA3}"/>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10" name="Prostokąt 9">
            <a:extLst>
              <a:ext uri="{FF2B5EF4-FFF2-40B4-BE49-F238E27FC236}">
                <a16:creationId xmlns:a16="http://schemas.microsoft.com/office/drawing/2014/main" id="{87CA99C3-C3C8-4329-AB0D-102659C3B068}"/>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59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072B2-1F2F-498E-83FA-6E5430369C0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61EB213-6100-4AB8-B5E4-8A073141505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4" name="Symbol zastępczy stopki 3">
            <a:extLst>
              <a:ext uri="{FF2B5EF4-FFF2-40B4-BE49-F238E27FC236}">
                <a16:creationId xmlns:a16="http://schemas.microsoft.com/office/drawing/2014/main" id="{2E43C120-BD2D-48D7-877C-C937473AB48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51B680E-9651-4B44-887A-C366BC4A8876}"/>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6" name="Prostokąt 5">
            <a:extLst>
              <a:ext uri="{FF2B5EF4-FFF2-40B4-BE49-F238E27FC236}">
                <a16:creationId xmlns:a16="http://schemas.microsoft.com/office/drawing/2014/main" id="{0AE942B6-1878-4EED-8C5D-958A2083E914}"/>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12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9655800-3818-4DBD-B44B-45693089B34D}"/>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3" name="Symbol zastępczy stopki 2">
            <a:extLst>
              <a:ext uri="{FF2B5EF4-FFF2-40B4-BE49-F238E27FC236}">
                <a16:creationId xmlns:a16="http://schemas.microsoft.com/office/drawing/2014/main" id="{6CEC355D-C822-42F8-96BE-AAF3EAE3842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4A09D6-CAC9-459C-9F42-02510BB60CB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5" name="Prostokąt 4">
            <a:extLst>
              <a:ext uri="{FF2B5EF4-FFF2-40B4-BE49-F238E27FC236}">
                <a16:creationId xmlns:a16="http://schemas.microsoft.com/office/drawing/2014/main" id="{E8C76D2F-AFD2-4945-AC0E-1DE870EEAC1C}"/>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080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E9933A-0309-4212-A6F3-4CC8A10AD8B8}"/>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0A0B93D4-07C5-4711-9CAC-C1B4A7AC01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D0CBD2-9B93-42F8-8A7A-3B9EB7BAF0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4988E1F-EA9E-4832-B327-64075CBA2A11}"/>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04E4C220-F3A1-42C0-BD80-79D9F390604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16BDFBC-1E2D-43B3-937A-0B0F78C4DC4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40008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1B5D8A-7A04-41E9-BB2B-67AB795EAA75}"/>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7189F6CC-7F73-4EBB-9B58-20CF1CA56E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a16="http://schemas.microsoft.com/office/drawing/2014/main" id="{89333C1D-DEBF-4E2A-B01A-647E76DE5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5F5C55F-F775-42CE-B955-054532611E9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C5E05015-EC58-4C8C-A220-1EA14592F32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DB3929-E31E-4B95-AB20-BDC7B17A0D5C}"/>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BAD142F0-1C73-4FF0-9698-B4A48E084341}"/>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901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D97742C-35A8-48A1-A4F2-E0C9AA2FDE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0B1E4B6-3E29-46D0-927B-B4BBCF4648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BB96B-27A1-45DB-8E06-EBDD169C63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32671873-BC79-4CCF-9899-2F525E2415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0064864-4C9F-463B-A13E-71519DA149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E084445E-D897-4DA5-9955-F5CC10A4D8B2}"/>
              </a:ext>
            </a:extLst>
          </p:cNvPr>
          <p:cNvSpPr/>
          <p:nvPr userDrawn="1"/>
        </p:nvSpPr>
        <p:spPr>
          <a:xfrm>
            <a:off x="7620" y="675036"/>
            <a:ext cx="9121139" cy="6160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8887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terminale.unimot.pl/o-nas/pliki-do-pobrania"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A839-7EF6-A56F-A4AD-D81A68AE4A6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8C55C6-D4EB-32E1-B6A9-98761EC0F0D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attFill prst="pct5">
                <a:fgClr>
                  <a:schemeClr val="dk1"/>
                </a:fgClr>
                <a:bgClr>
                  <a:schemeClr val="bg1"/>
                </a:bgClr>
              </a:pattFill>
            </a:endParaRPr>
          </a:p>
        </p:txBody>
      </p:sp>
      <p:sp>
        <p:nvSpPr>
          <p:cNvPr id="6" name="pole tekstowe 5">
            <a:extLst>
              <a:ext uri="{FF2B5EF4-FFF2-40B4-BE49-F238E27FC236}">
                <a16:creationId xmlns:a16="http://schemas.microsoft.com/office/drawing/2014/main" id="{1E04AF29-0B38-3AE7-F6A6-F0AF6359052D}"/>
              </a:ext>
            </a:extLst>
          </p:cNvPr>
          <p:cNvSpPr txBox="1"/>
          <p:nvPr/>
        </p:nvSpPr>
        <p:spPr>
          <a:xfrm>
            <a:off x="0" y="2420888"/>
            <a:ext cx="9108504" cy="1138773"/>
          </a:xfrm>
          <a:prstGeom prst="rect">
            <a:avLst/>
          </a:prstGeom>
          <a:noFill/>
        </p:spPr>
        <p:txBody>
          <a:bodyPr wrap="square">
            <a:spAutoFit/>
          </a:bodyPr>
          <a:lstStyle/>
          <a:p>
            <a:pPr algn="ctr"/>
            <a:r>
              <a:rPr lang="pl-PL" sz="3200" dirty="0">
                <a:latin typeface="Arial" panose="020B0604020202020204" pitchFamily="34" charset="0"/>
                <a:cs typeface="Arial" panose="020B0604020202020204" pitchFamily="34" charset="0"/>
              </a:rPr>
              <a:t>SZKOLENIE DLA KIEROWCÓW</a:t>
            </a:r>
            <a:br>
              <a:rPr lang="pl-PL" sz="32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ODBIERAJĄCYCH PRODUKTY Z TERMINALI PALIW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UNIMOT TERMINALE Sp. z o.o.</a:t>
            </a:r>
            <a:endParaRPr lang="pl-PL" dirty="0"/>
          </a:p>
        </p:txBody>
      </p:sp>
      <p:sp>
        <p:nvSpPr>
          <p:cNvPr id="8" name="pole tekstowe 7">
            <a:extLst>
              <a:ext uri="{FF2B5EF4-FFF2-40B4-BE49-F238E27FC236}">
                <a16:creationId xmlns:a16="http://schemas.microsoft.com/office/drawing/2014/main" id="{D2B9109D-F654-8061-75F6-D0B6AC70B04C}"/>
              </a:ext>
            </a:extLst>
          </p:cNvPr>
          <p:cNvSpPr txBox="1"/>
          <p:nvPr/>
        </p:nvSpPr>
        <p:spPr>
          <a:xfrm>
            <a:off x="17748" y="3933056"/>
            <a:ext cx="9108504" cy="646331"/>
          </a:xfrm>
          <a:prstGeom prst="rect">
            <a:avLst/>
          </a:prstGeom>
          <a:noFill/>
        </p:spPr>
        <p:txBody>
          <a:bodyPr wrap="square">
            <a:spAutoFit/>
          </a:bodyPr>
          <a:lstStyle/>
          <a:p>
            <a:pPr lvl="0" algn="ctr">
              <a:spcBef>
                <a:spcPct val="0"/>
              </a:spcBef>
            </a:pPr>
            <a:r>
              <a:rPr lang="pl-PL" sz="1800" b="1" dirty="0">
                <a:solidFill>
                  <a:schemeClr val="tx1"/>
                </a:solidFill>
                <a:effectLst>
                  <a:outerShdw blurRad="38100" dist="38100" dir="2700000" algn="tl">
                    <a:srgbClr val="000000">
                      <a:alpha val="43137"/>
                    </a:srgbClr>
                  </a:outerShdw>
                </a:effectLst>
                <a:ea typeface="Arial Black" pitchFamily="34" charset="0"/>
              </a:rPr>
              <a:t>TERMINAL PALIW JASŁO</a:t>
            </a:r>
          </a:p>
          <a:p>
            <a:pPr lvl="0" algn="ctr">
              <a:spcBef>
                <a:spcPct val="0"/>
              </a:spcBef>
            </a:pPr>
            <a:r>
              <a:rPr lang="pl-PL" sz="1800" b="1" dirty="0">
                <a:solidFill>
                  <a:srgbClr val="FF0000"/>
                </a:solidFill>
                <a:effectLst>
                  <a:outerShdw blurRad="38100" dist="38100" dir="2700000" algn="tl">
                    <a:srgbClr val="000000">
                      <a:alpha val="43137"/>
                    </a:srgbClr>
                  </a:outerShdw>
                </a:effectLst>
                <a:ea typeface="Arial Black" pitchFamily="34" charset="0"/>
              </a:rPr>
              <a:t>SZKOLENIE</a:t>
            </a:r>
          </a:p>
        </p:txBody>
      </p:sp>
    </p:spTree>
    <p:extLst>
      <p:ext uri="{BB962C8B-B14F-4D97-AF65-F5344CB8AC3E}">
        <p14:creationId xmlns:p14="http://schemas.microsoft.com/office/powerpoint/2010/main" val="266647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57DA7-F0EC-F04D-A053-9EF4D7F8EF64}"/>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467A086-46B8-F7BD-7212-B60FCF22A99B}"/>
              </a:ext>
            </a:extLst>
          </p:cNvPr>
          <p:cNvSpPr txBox="1"/>
          <p:nvPr/>
        </p:nvSpPr>
        <p:spPr>
          <a:xfrm>
            <a:off x="0" y="1556792"/>
            <a:ext cx="9144000" cy="2800767"/>
          </a:xfrm>
          <a:prstGeom prst="rect">
            <a:avLst/>
          </a:prstGeom>
          <a:noFill/>
        </p:spPr>
        <p:txBody>
          <a:bodyPr wrap="square">
            <a:spAutoFit/>
          </a:bodyPr>
          <a:lstStyle/>
          <a:p>
            <a:pPr marL="457200" lvl="1" indent="0" algn="ctr">
              <a:buNone/>
            </a:pPr>
            <a:r>
              <a:rPr lang="pl-PL" sz="1600" dirty="0"/>
              <a:t>Aktualne Zasady samoobsługowego odbioru paliw w Terminalach Paliw UNIMOT Terminale Sp. z o.o. przy wykorzystaniu kart zbliżeniowych, </a:t>
            </a:r>
          </a:p>
          <a:p>
            <a:pPr marL="457200" lvl="1" indent="0" algn="ctr">
              <a:buNone/>
            </a:pPr>
            <a:r>
              <a:rPr lang="pl-PL" sz="1600" dirty="0"/>
              <a:t>znajdują się na stronie internetowej</a:t>
            </a:r>
            <a:r>
              <a:rPr lang="pl-PL" sz="1600"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 </a:t>
            </a:r>
            <a:r>
              <a:rPr lang="pl-PL" sz="1600" b="1"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www.terminale.unimot.pl/o-nas/pliki-do-pobrania</a:t>
            </a:r>
            <a:r>
              <a:rPr lang="pl-PL" sz="1600" b="1" kern="100" dirty="0">
                <a:solidFill>
                  <a:schemeClr val="tx1"/>
                </a:solidFill>
                <a:effectLst/>
                <a:ea typeface="Lato" panose="020F0502020204030203" pitchFamily="34" charset="0"/>
                <a:cs typeface="Lato" panose="020F0502020204030203" pitchFamily="34" charset="0"/>
              </a:rPr>
              <a:t> </a:t>
            </a:r>
          </a:p>
          <a:p>
            <a:pPr marL="457200" lvl="1" indent="0" algn="ctr">
              <a:buNone/>
            </a:pPr>
            <a:endParaRPr lang="pl-PL" sz="1600" b="1" dirty="0"/>
          </a:p>
          <a:p>
            <a:pPr marL="457200" lvl="1" indent="0" algn="ctr">
              <a:buNone/>
            </a:pPr>
            <a:r>
              <a:rPr lang="pl-PL" sz="1600" b="1" dirty="0"/>
              <a:t>Szkolenie dla kierowców autocystern dostępne również online na powyższym adresie.</a:t>
            </a:r>
          </a:p>
          <a:p>
            <a:pPr marL="457200" lvl="1" indent="0" algn="ctr">
              <a:buNone/>
            </a:pPr>
            <a:endParaRPr lang="pl-PL" sz="1600" dirty="0"/>
          </a:p>
          <a:p>
            <a:pPr marL="457200" lvl="1" indent="0" algn="ctr">
              <a:buNone/>
            </a:pPr>
            <a:r>
              <a:rPr lang="pl-PL" sz="1600" dirty="0"/>
              <a:t>UNIMOT Terminale Sp. z o.o. zastrzega sobie prawo dokonywania zmian niniejszego dokumentu. </a:t>
            </a:r>
          </a:p>
          <a:p>
            <a:pPr marL="457200" lvl="1" indent="0" algn="ctr">
              <a:buNone/>
            </a:pPr>
            <a:endParaRPr lang="pl-PL" sz="1600" dirty="0"/>
          </a:p>
          <a:p>
            <a:pPr marL="457200" lvl="1" indent="0" algn="ctr">
              <a:buNone/>
            </a:pPr>
            <a:r>
              <a:rPr lang="pl-PL" sz="1600" dirty="0"/>
              <a:t>O zmianach i terminach ich wprowadzania UNIMOT Terminale Sp. z o.o. będzie informowała komunikatem zamieszczonym na stronie internetowej www.unimotterminale.pl oraz </a:t>
            </a:r>
          </a:p>
          <a:p>
            <a:pPr marL="457200" lvl="1" indent="0" algn="ctr">
              <a:buNone/>
            </a:pPr>
            <a:r>
              <a:rPr lang="pl-PL" sz="1600" dirty="0"/>
              <a:t>na kioskach multimedialnych, nie później niż na 7 dni przed wejściem w życie zmian. </a:t>
            </a:r>
          </a:p>
        </p:txBody>
      </p:sp>
    </p:spTree>
    <p:extLst>
      <p:ext uri="{BB962C8B-B14F-4D97-AF65-F5344CB8AC3E}">
        <p14:creationId xmlns:p14="http://schemas.microsoft.com/office/powerpoint/2010/main" val="389109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26012E-8E14-67CC-23C4-15F04DFBA816}"/>
              </a:ext>
            </a:extLst>
          </p:cNvPr>
          <p:cNvSpPr>
            <a:spLocks noGrp="1"/>
          </p:cNvSpPr>
          <p:nvPr>
            <p:ph type="title"/>
          </p:nvPr>
        </p:nvSpPr>
        <p:spPr/>
        <p:txBody>
          <a:bodyPr/>
          <a:lstStyle/>
          <a:p>
            <a:r>
              <a:rPr kumimoji="0" lang="pl-PL" sz="1350" b="1" i="0" u="none" strike="noStrike" kern="1200" cap="none" spc="0" normalizeH="0" baseline="0" noProof="0" dirty="0">
                <a:ln>
                  <a:noFill/>
                </a:ln>
                <a:solidFill>
                  <a:srgbClr val="FF0000"/>
                </a:solidFill>
                <a:effectLst/>
                <a:uLnTx/>
                <a:uFillTx/>
                <a:latin typeface="Lato"/>
                <a:ea typeface="Lato"/>
                <a:cs typeface="Lato"/>
                <a:sym typeface="Lato"/>
              </a:rPr>
              <a:t>UNIMOT Terminale Sp. z o.o. </a:t>
            </a:r>
            <a:endParaRPr lang="pl-PL" dirty="0"/>
          </a:p>
        </p:txBody>
      </p:sp>
      <p:sp>
        <p:nvSpPr>
          <p:cNvPr id="4" name="pole tekstowe 3">
            <a:extLst>
              <a:ext uri="{FF2B5EF4-FFF2-40B4-BE49-F238E27FC236}">
                <a16:creationId xmlns:a16="http://schemas.microsoft.com/office/drawing/2014/main" id="{2B64B217-1D05-BE91-4C13-02B9BAC0282B}"/>
              </a:ext>
            </a:extLst>
          </p:cNvPr>
          <p:cNvSpPr txBox="1"/>
          <p:nvPr/>
        </p:nvSpPr>
        <p:spPr>
          <a:xfrm>
            <a:off x="0" y="1196752"/>
            <a:ext cx="9144000" cy="276999"/>
          </a:xfrm>
          <a:prstGeom prst="rect">
            <a:avLst/>
          </a:prstGeom>
          <a:noFill/>
        </p:spPr>
        <p:txBody>
          <a:bodyPr wrap="square">
            <a:spAutoFit/>
          </a:bodyPr>
          <a:lstStyle/>
          <a:p>
            <a:pPr marL="342900" lvl="1" indent="-342900">
              <a:buClr>
                <a:srgbClr val="C00000"/>
              </a:buClr>
              <a:buFont typeface="Wingdings 2" pitchFamily="18" charset="2"/>
              <a:buChar char="¢"/>
            </a:pPr>
            <a:r>
              <a:rPr lang="pl-PL" sz="1200" b="1" dirty="0"/>
              <a:t>PLAN SYTUACYJNY TERMINALA PALIW W JAŚLE </a:t>
            </a:r>
          </a:p>
        </p:txBody>
      </p:sp>
      <p:pic>
        <p:nvPicPr>
          <p:cNvPr id="5" name="Obraz 4">
            <a:extLst>
              <a:ext uri="{FF2B5EF4-FFF2-40B4-BE49-F238E27FC236}">
                <a16:creationId xmlns:a16="http://schemas.microsoft.com/office/drawing/2014/main" id="{8BEAAB7D-726E-F3D8-4430-F68192298412}"/>
              </a:ext>
            </a:extLst>
          </p:cNvPr>
          <p:cNvPicPr>
            <a:picLocks noChangeAspect="1"/>
          </p:cNvPicPr>
          <p:nvPr/>
        </p:nvPicPr>
        <p:blipFill>
          <a:blip r:embed="rId2"/>
          <a:stretch>
            <a:fillRect/>
          </a:stretch>
        </p:blipFill>
        <p:spPr>
          <a:xfrm rot="5400000">
            <a:off x="2628166" y="143636"/>
            <a:ext cx="3960441" cy="6930772"/>
          </a:xfrm>
          <a:prstGeom prst="rect">
            <a:avLst/>
          </a:prstGeom>
        </p:spPr>
      </p:pic>
      <p:pic>
        <p:nvPicPr>
          <p:cNvPr id="7" name="Obraz 6">
            <a:extLst>
              <a:ext uri="{FF2B5EF4-FFF2-40B4-BE49-F238E27FC236}">
                <a16:creationId xmlns:a16="http://schemas.microsoft.com/office/drawing/2014/main" id="{2B38A95D-74A3-B38C-5533-2401C0F1AAB7}"/>
              </a:ext>
            </a:extLst>
          </p:cNvPr>
          <p:cNvPicPr>
            <a:picLocks noChangeAspect="1"/>
          </p:cNvPicPr>
          <p:nvPr/>
        </p:nvPicPr>
        <p:blipFill>
          <a:blip r:embed="rId3"/>
          <a:stretch>
            <a:fillRect/>
          </a:stretch>
        </p:blipFill>
        <p:spPr>
          <a:xfrm rot="16200000">
            <a:off x="1237320" y="1534478"/>
            <a:ext cx="1440161" cy="1628801"/>
          </a:xfrm>
          <a:prstGeom prst="rect">
            <a:avLst/>
          </a:prstGeom>
        </p:spPr>
      </p:pic>
    </p:spTree>
    <p:extLst>
      <p:ext uri="{BB962C8B-B14F-4D97-AF65-F5344CB8AC3E}">
        <p14:creationId xmlns:p14="http://schemas.microsoft.com/office/powerpoint/2010/main" val="259983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50D4FE-E4B7-DF30-E732-E9C1DB57C50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9EC18BCC-21DD-BC64-DE3E-544F82D3436D}"/>
              </a:ext>
            </a:extLst>
          </p:cNvPr>
          <p:cNvSpPr txBox="1"/>
          <p:nvPr/>
        </p:nvSpPr>
        <p:spPr>
          <a:xfrm>
            <a:off x="-2282" y="1422611"/>
            <a:ext cx="9144000" cy="3323987"/>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INFORMACJE O TERMINALU PALIW W JAŚLE</a:t>
            </a: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DANE ADRESOWE</a:t>
            </a:r>
          </a:p>
          <a:p>
            <a:pPr lvl="1">
              <a:buClr>
                <a:srgbClr val="C00000"/>
              </a:buClr>
              <a:buFont typeface="Wingdings" panose="05000000000000000000" pitchFamily="2" charset="2"/>
              <a:buChar char="q"/>
            </a:pPr>
            <a:endParaRPr lang="pl-PL" sz="1400" b="1" dirty="0">
              <a:solidFill>
                <a:prstClr val="black"/>
              </a:solidFill>
            </a:endParaRPr>
          </a:p>
          <a:p>
            <a:pPr marL="457200" lvl="1" indent="0">
              <a:buClr>
                <a:srgbClr val="C00000"/>
              </a:buClr>
              <a:buNone/>
            </a:pPr>
            <a:r>
              <a:rPr lang="pl-PL" sz="1400" dirty="0">
                <a:solidFill>
                  <a:prstClr val="black"/>
                </a:solidFill>
              </a:rPr>
              <a:t>UNIMOT Terminale Sp. z o.o.</a:t>
            </a:r>
          </a:p>
          <a:p>
            <a:pPr marL="457200" lvl="1" indent="0">
              <a:buClr>
                <a:srgbClr val="C00000"/>
              </a:buClr>
              <a:buNone/>
            </a:pPr>
            <a:r>
              <a:rPr lang="pl-PL" sz="1400" dirty="0">
                <a:solidFill>
                  <a:prstClr val="black"/>
                </a:solidFill>
              </a:rPr>
              <a:t>Oddział Terminal Paliw Jasło</a:t>
            </a:r>
          </a:p>
          <a:p>
            <a:pPr marL="457200" lvl="1" indent="0">
              <a:buClr>
                <a:srgbClr val="C00000"/>
              </a:buClr>
              <a:buNone/>
            </a:pPr>
            <a:r>
              <a:rPr lang="pl-PL" sz="1400" dirty="0">
                <a:solidFill>
                  <a:prstClr val="black"/>
                </a:solidFill>
              </a:rPr>
              <a:t>ul. 3-go Maja 101</a:t>
            </a:r>
          </a:p>
          <a:p>
            <a:pPr marL="457200" lvl="1" indent="0">
              <a:buClr>
                <a:srgbClr val="C00000"/>
              </a:buClr>
              <a:buNone/>
            </a:pPr>
            <a:r>
              <a:rPr lang="pl-PL" sz="1400" dirty="0">
                <a:solidFill>
                  <a:prstClr val="black"/>
                </a:solidFill>
              </a:rPr>
              <a:t>Kod pocztowy: 38-200 Jasło</a:t>
            </a:r>
          </a:p>
          <a:p>
            <a:pPr marL="457200" lvl="1" indent="0">
              <a:buClr>
                <a:srgbClr val="C00000"/>
              </a:buClr>
              <a:buNone/>
            </a:pPr>
            <a:r>
              <a:rPr lang="pl-PL" sz="1400" dirty="0">
                <a:solidFill>
                  <a:prstClr val="black"/>
                </a:solidFill>
              </a:rPr>
              <a:t>Telefon: 0-13-44-66-401</a:t>
            </a: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GODZINY PRACY TERMINALA PALIW</a:t>
            </a:r>
          </a:p>
          <a:p>
            <a:pPr marL="0" indent="0">
              <a:buNone/>
            </a:pPr>
            <a:endParaRPr lang="pl-PL" sz="1400" b="1" dirty="0">
              <a:solidFill>
                <a:prstClr val="black"/>
              </a:solidFill>
            </a:endParaRPr>
          </a:p>
          <a:p>
            <a:pPr marL="457200" lvl="1" indent="0">
              <a:buClr>
                <a:srgbClr val="C00000"/>
              </a:buClr>
              <a:buNone/>
            </a:pPr>
            <a:r>
              <a:rPr lang="pl-PL" sz="1400" dirty="0"/>
              <a:t>24 godziny na dobę</a:t>
            </a:r>
          </a:p>
          <a:p>
            <a:pPr marL="457200" lvl="1" indent="0">
              <a:buClr>
                <a:srgbClr val="C00000"/>
              </a:buClr>
              <a:buNone/>
            </a:pPr>
            <a:r>
              <a:rPr lang="pl-PL" sz="1400" dirty="0"/>
              <a:t>7 dni w tygodniu</a:t>
            </a:r>
          </a:p>
        </p:txBody>
      </p:sp>
    </p:spTree>
    <p:extLst>
      <p:ext uri="{BB962C8B-B14F-4D97-AF65-F5344CB8AC3E}">
        <p14:creationId xmlns:p14="http://schemas.microsoft.com/office/powerpoint/2010/main" val="181755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B83D4-745F-E08C-2518-70E756515DC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F58496-B828-211C-48BD-A6E53F3FBB57}"/>
              </a:ext>
            </a:extLst>
          </p:cNvPr>
          <p:cNvSpPr txBox="1"/>
          <p:nvPr/>
        </p:nvSpPr>
        <p:spPr>
          <a:xfrm>
            <a:off x="0" y="1484784"/>
            <a:ext cx="9144000" cy="3539430"/>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ZASADY POSTEPOWANIA NA TERENIE TERMINALA PALIW W JASŁO</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WJAZD NA TEREN TERMINALA PALIW</a:t>
            </a:r>
          </a:p>
          <a:p>
            <a:pPr marL="457200" lvl="1" indent="0">
              <a:buClr>
                <a:srgbClr val="C00000"/>
              </a:buClr>
              <a:buNone/>
            </a:pPr>
            <a:endParaRPr lang="pl-PL" sz="1400" b="1" dirty="0"/>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Podejść do wewnętrznego kiosku multimedialnego.</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Zalogować się Kartą Kierowcy i Kartami Pojazdów.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Zaplanować i pobrać Plan załadunku.</a:t>
            </a:r>
          </a:p>
          <a:p>
            <a:pPr marL="628650" lvl="1" indent="-171450">
              <a:buClr>
                <a:schemeClr val="tx1"/>
              </a:buClr>
              <a:buFont typeface="Arial" panose="020B0604020202020204" pitchFamily="34" charset="0"/>
              <a:buChar char="•"/>
            </a:pPr>
            <a:endParaRPr lang="pl-PL" sz="1400" dirty="0"/>
          </a:p>
          <a:p>
            <a:pPr marL="628650" lvl="1" indent="-171450">
              <a:buClr>
                <a:schemeClr val="tx1"/>
              </a:buClr>
              <a:buFont typeface="Arial" panose="020B0604020202020204" pitchFamily="34" charset="0"/>
              <a:buChar char="•"/>
            </a:pPr>
            <a:r>
              <a:rPr lang="pl-PL" sz="1400" dirty="0"/>
              <a:t>Podjechać do zewnętrznego kiosku multimedialnego wjazdowego i zalogować się Kartą Kierowcy</a:t>
            </a:r>
          </a:p>
          <a:p>
            <a:pPr lvl="1">
              <a:buClr>
                <a:schemeClr val="tx1"/>
              </a:buClr>
            </a:pPr>
            <a:endParaRPr lang="pl-PL" sz="1400" dirty="0"/>
          </a:p>
          <a:p>
            <a:pPr marL="628650" lvl="1" indent="-171450">
              <a:buClr>
                <a:prstClr val="black"/>
              </a:buClr>
              <a:buFont typeface="Arial" panose="020B0604020202020204" pitchFamily="34" charset="0"/>
              <a:buChar char="•"/>
            </a:pPr>
            <a:r>
              <a:rPr lang="pl-PL" sz="1400" dirty="0">
                <a:solidFill>
                  <a:prstClr val="black"/>
                </a:solidFill>
              </a:rPr>
              <a:t>Po otwarciu szlabanu wjechać na teren Terminala Paliw.</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Wyłączyć silnik, zaciągnąć hamulec ręczny, postępować zgodnie z instrukcją stanowiskową danego nalewaka.</a:t>
            </a:r>
          </a:p>
        </p:txBody>
      </p:sp>
    </p:spTree>
    <p:extLst>
      <p:ext uri="{BB962C8B-B14F-4D97-AF65-F5344CB8AC3E}">
        <p14:creationId xmlns:p14="http://schemas.microsoft.com/office/powerpoint/2010/main" val="20312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97B95C-6406-86DF-ED2A-867DDE9028F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C841E4C-AAA0-3DD5-C100-65200DDA3059}"/>
              </a:ext>
            </a:extLst>
          </p:cNvPr>
          <p:cNvSpPr txBox="1"/>
          <p:nvPr/>
        </p:nvSpPr>
        <p:spPr>
          <a:xfrm>
            <a:off x="-2258" y="1412776"/>
            <a:ext cx="9146257" cy="4832092"/>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Clr>
                <a:srgbClr val="C00000"/>
              </a:buClr>
              <a:buNone/>
            </a:pPr>
            <a:endParaRPr lang="pl-PL" sz="1400" b="1" dirty="0">
              <a:solidFill>
                <a:prstClr val="black"/>
              </a:solidFill>
            </a:endParaRPr>
          </a:p>
          <a:p>
            <a:pPr marL="457200" lvl="1" indent="0">
              <a:buClr>
                <a:srgbClr val="C00000"/>
              </a:buClr>
              <a:buNone/>
            </a:pPr>
            <a:r>
              <a:rPr lang="pl-PL" sz="1400" b="1" dirty="0">
                <a:solidFill>
                  <a:prstClr val="black"/>
                </a:solidFill>
              </a:rPr>
              <a:t>Aby rozpocząć nalew należy:</a:t>
            </a:r>
          </a:p>
          <a:p>
            <a:pPr marL="457200" lvl="1" indent="0">
              <a:buNone/>
            </a:pPr>
            <a:endParaRPr lang="pl-PL" sz="1400" dirty="0"/>
          </a:p>
          <a:p>
            <a:pPr marL="628650" lvl="1" indent="-171450">
              <a:buFont typeface="Arial" panose="020B0604020202020204" pitchFamily="34" charset="0"/>
              <a:buChar char="•"/>
            </a:pPr>
            <a:r>
              <a:rPr lang="pl-PL" sz="1400" dirty="0"/>
              <a:t>Podłączyć uziemienie oraz system kontroli przepełnienia i uziemienia do cysterny.</a:t>
            </a:r>
          </a:p>
          <a:p>
            <a:pPr marL="457200" lvl="1" indent="0">
              <a:buNone/>
            </a:pPr>
            <a:endParaRPr lang="pl-PL" sz="1400" dirty="0"/>
          </a:p>
          <a:p>
            <a:pPr marL="628650" lvl="1" indent="-171450">
              <a:buFont typeface="Arial" panose="020B0604020202020204" pitchFamily="34" charset="0"/>
              <a:buChar char="•"/>
            </a:pPr>
            <a:r>
              <a:rPr lang="x-none" sz="1400" dirty="0"/>
              <a:t>Podłączyć ramię odzysku oparów.</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Podłączyć </a:t>
            </a:r>
            <a:r>
              <a:rPr lang="x-none" sz="1400"/>
              <a:t>ramiona nalewcze </a:t>
            </a:r>
            <a:r>
              <a:rPr lang="x-none" sz="1400" dirty="0"/>
              <a:t>do odpowiednich króćców komór cysterny zgodnie z Planem załadunku</a:t>
            </a:r>
            <a:r>
              <a:rPr lang="pl-PL" sz="1400" dirty="0"/>
              <a:t>.</a:t>
            </a:r>
          </a:p>
          <a:p>
            <a:pPr lvl="1"/>
            <a:endParaRPr lang="pl-PL" sz="1400" dirty="0"/>
          </a:p>
          <a:p>
            <a:pPr marL="628650" lvl="1" indent="-171450">
              <a:buFont typeface="Arial" panose="020B0604020202020204" pitchFamily="34" charset="0"/>
              <a:buChar char="•"/>
            </a:pPr>
            <a:r>
              <a:rPr lang="pl-PL" sz="1400" dirty="0"/>
              <a:t>Nacisnąć przycisk „SET” właściwego </a:t>
            </a:r>
            <a:r>
              <a:rPr lang="pl-PL" sz="1400" dirty="0" err="1"/>
              <a:t>AccuLoad’a</a:t>
            </a:r>
            <a:r>
              <a:rPr lang="pl-PL" sz="1400" dirty="0"/>
              <a:t>.</a:t>
            </a:r>
          </a:p>
          <a:p>
            <a:pPr lvl="1"/>
            <a:endParaRPr lang="pl-PL" sz="1400" dirty="0"/>
          </a:p>
          <a:p>
            <a:pPr marL="628650" lvl="1" indent="-171450">
              <a:buFont typeface="Arial" panose="020B0604020202020204" pitchFamily="34" charset="0"/>
              <a:buChar char="•"/>
            </a:pPr>
            <a:r>
              <a:rPr lang="pl-PL" sz="1400" dirty="0"/>
              <a:t>Wprowadzić KOD DYSPOZYCJI na </a:t>
            </a:r>
            <a:r>
              <a:rPr lang="pl-PL" sz="1400" dirty="0" err="1"/>
              <a:t>AccuLoad’zie</a:t>
            </a:r>
            <a:r>
              <a:rPr lang="pl-PL" sz="1400" dirty="0"/>
              <a:t> i zatwierdzić go przyciskiem „ENTER”.</a:t>
            </a:r>
          </a:p>
          <a:p>
            <a:pPr lvl="1"/>
            <a:endParaRPr lang="pl-PL" sz="1400" dirty="0"/>
          </a:p>
          <a:p>
            <a:pPr marL="628650" lvl="1" indent="-171450">
              <a:buFont typeface="Arial" panose="020B0604020202020204" pitchFamily="34" charset="0"/>
              <a:buChar char="•"/>
            </a:pPr>
            <a:r>
              <a:rPr lang="pl-PL" sz="1400" dirty="0"/>
              <a:t>Nacisnąć przycisk „SET” odpowiedniej sekcji </a:t>
            </a:r>
            <a:r>
              <a:rPr lang="pl-PL" sz="1400" dirty="0" err="1"/>
              <a:t>AccuLoad’a</a:t>
            </a:r>
            <a:r>
              <a:rPr lang="pl-PL" sz="1400" dirty="0"/>
              <a:t> i wprowadzić NUMER komory. Zatwierdzić go przyciskiem „ENTER”.       </a:t>
            </a:r>
          </a:p>
          <a:p>
            <a:pPr marL="457200" lvl="1" indent="0">
              <a:buNone/>
            </a:pPr>
            <a:endParaRPr lang="pl-PL" sz="1400" dirty="0"/>
          </a:p>
          <a:p>
            <a:pPr marL="628650" lvl="1" indent="-171450">
              <a:buFont typeface="Arial" panose="020B0604020202020204" pitchFamily="34" charset="0"/>
              <a:buChar char="•"/>
            </a:pPr>
            <a:r>
              <a:rPr lang="x-none" sz="1400" dirty="0"/>
              <a:t>Upewnić się czy zadana ilość produktu odpowiada pojemności komory.</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Rozpocząć nalew wciskając przycisk „START”</a:t>
            </a:r>
            <a:r>
              <a:rPr lang="pl-PL" sz="1400" dirty="0"/>
              <a:t> i c</a:t>
            </a:r>
            <a:r>
              <a:rPr lang="x-none" sz="1400" dirty="0"/>
              <a:t>zekać na odmierzenie zadanej ilości</a:t>
            </a:r>
            <a:r>
              <a:rPr lang="pl-PL" sz="1400" dirty="0"/>
              <a:t>.</a:t>
            </a:r>
          </a:p>
          <a:p>
            <a:pPr marL="457200" lvl="1" indent="0">
              <a:buNone/>
            </a:pPr>
            <a:endParaRPr lang="pl-PL" sz="1400" dirty="0"/>
          </a:p>
          <a:p>
            <a:pPr marL="628650" lvl="1" indent="-171450">
              <a:buFont typeface="Arial" panose="020B0604020202020204" pitchFamily="34" charset="0"/>
              <a:buChar char="•"/>
            </a:pPr>
            <a:r>
              <a:rPr lang="pl-PL" sz="1400" dirty="0"/>
              <a:t>Po zakończeniu nalewu o</a:t>
            </a:r>
            <a:r>
              <a:rPr lang="x-none" sz="1400" dirty="0"/>
              <a:t>dłączyć ramię nalewaka od cysterny, odstawiając je w pozycję zaparkowaną.</a:t>
            </a:r>
            <a:endParaRPr lang="pl-PL" sz="1400" dirty="0"/>
          </a:p>
        </p:txBody>
      </p:sp>
    </p:spTree>
    <p:extLst>
      <p:ext uri="{BB962C8B-B14F-4D97-AF65-F5344CB8AC3E}">
        <p14:creationId xmlns:p14="http://schemas.microsoft.com/office/powerpoint/2010/main" val="240611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482068-4A53-D9DE-C00F-B46BE5DAD61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B489D61-7879-0DD4-CAAD-FE1C1C0EEE9E}"/>
              </a:ext>
            </a:extLst>
          </p:cNvPr>
          <p:cNvSpPr txBox="1"/>
          <p:nvPr/>
        </p:nvSpPr>
        <p:spPr>
          <a:xfrm>
            <a:off x="0" y="1268760"/>
            <a:ext cx="9144000" cy="4539704"/>
          </a:xfrm>
          <a:prstGeom prst="rect">
            <a:avLst/>
          </a:prstGeom>
          <a:noFill/>
        </p:spPr>
        <p:txBody>
          <a:bodyPr wrap="square">
            <a:spAutoFit/>
          </a:bodyPr>
          <a:lstStyle/>
          <a:p>
            <a:pPr marL="457200" lvl="1" indent="0">
              <a:buNone/>
            </a:pPr>
            <a:endParaRPr lang="pl-PL" sz="1100" b="1" dirty="0">
              <a:solidFill>
                <a:prstClr val="black"/>
              </a:solidFill>
            </a:endParaRPr>
          </a:p>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Po zakończeniu nalewu należy:</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t>Sprawdzić czy wszystkie zawory są zamknięte.</a:t>
            </a:r>
          </a:p>
          <a:p>
            <a:pPr lvl="1"/>
            <a:endParaRPr lang="pl-PL" sz="1400" dirty="0"/>
          </a:p>
          <a:p>
            <a:pPr marL="628650" lvl="1" indent="-171450">
              <a:buFont typeface="Arial" panose="020B0604020202020204" pitchFamily="34" charset="0"/>
              <a:buChar char="•"/>
              <a:tabLst>
                <a:tab pos="541338" algn="l"/>
              </a:tabLst>
            </a:pPr>
            <a:r>
              <a:rPr lang="pl-PL" sz="1400" dirty="0">
                <a:solidFill>
                  <a:prstClr val="black"/>
                </a:solidFill>
              </a:rPr>
              <a:t>Odłączyć ramiona nalewcze i odzysku oparów.</a:t>
            </a:r>
          </a:p>
          <a:p>
            <a:pPr lvl="1">
              <a:tabLst>
                <a:tab pos="541338" algn="l"/>
              </a:tabLst>
            </a:pPr>
            <a:endParaRPr lang="pl-PL" sz="1400" dirty="0">
              <a:solidFill>
                <a:prstClr val="black"/>
              </a:solidFill>
            </a:endParaRPr>
          </a:p>
          <a:p>
            <a:pPr marL="628650" lvl="1" indent="-171450">
              <a:buFont typeface="Arial" panose="020B0604020202020204" pitchFamily="34" charset="0"/>
              <a:buChar char="•"/>
            </a:pPr>
            <a:r>
              <a:rPr lang="pl-PL" sz="1400" dirty="0"/>
              <a:t>Odłączyć</a:t>
            </a:r>
            <a:r>
              <a:rPr lang="x-none" sz="1400" dirty="0"/>
              <a:t> uziemienie </a:t>
            </a:r>
            <a:r>
              <a:rPr lang="pl-PL" sz="1400" dirty="0"/>
              <a:t>oraz system </a:t>
            </a:r>
            <a:r>
              <a:rPr lang="x-none" sz="1400" dirty="0"/>
              <a:t>kontroli przepełnienia i uziemienia cysterny.</a:t>
            </a:r>
            <a:endParaRPr lang="pl-PL" sz="1400" dirty="0"/>
          </a:p>
          <a:p>
            <a:pPr marL="457200" lvl="1" indent="0">
              <a:buNone/>
            </a:pPr>
            <a:endParaRPr lang="pl-PL" sz="1200" b="1" dirty="0">
              <a:solidFill>
                <a:prstClr val="black"/>
              </a:solidFill>
            </a:endParaRPr>
          </a:p>
          <a:p>
            <a:pPr marL="457200" lvl="1" indent="0">
              <a:buNone/>
            </a:pPr>
            <a:r>
              <a:rPr lang="x-none" sz="1400" b="1" dirty="0">
                <a:solidFill>
                  <a:prstClr val="black"/>
                </a:solidFill>
              </a:rPr>
              <a:t>UWAGA:</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solidFill>
                  <a:prstClr val="black"/>
                </a:solidFill>
              </a:rPr>
              <a:t>Na wysepce znajduje się przycisk „Awaryjny STOP Wysepki” – zatrzymuje on wszystkie nalewy na wysepce.</a:t>
            </a:r>
          </a:p>
          <a:p>
            <a:pPr marL="628650" lvl="1" indent="-171450">
              <a:buFont typeface="Arial" panose="020B0604020202020204" pitchFamily="34" charset="0"/>
              <a:buChar char="•"/>
            </a:pPr>
            <a:r>
              <a:rPr lang="pl-PL" sz="1400" dirty="0">
                <a:solidFill>
                  <a:prstClr val="black"/>
                </a:solidFill>
              </a:rPr>
              <a:t>Na </a:t>
            </a:r>
            <a:r>
              <a:rPr lang="pl-PL" sz="1400" dirty="0" err="1">
                <a:solidFill>
                  <a:prstClr val="black"/>
                </a:solidFill>
              </a:rPr>
              <a:t>AccuLoadzi’e</a:t>
            </a:r>
            <a:r>
              <a:rPr lang="pl-PL" sz="1400" dirty="0">
                <a:solidFill>
                  <a:prstClr val="black"/>
                </a:solidFill>
              </a:rPr>
              <a:t> znajduje się przycisk „STOP” – zatrzymuje on wszystkie nalewy na danym </a:t>
            </a:r>
            <a:r>
              <a:rPr lang="pl-PL" sz="1400" dirty="0" err="1">
                <a:solidFill>
                  <a:prstClr val="black"/>
                </a:solidFill>
              </a:rPr>
              <a:t>AccuLoad’zie</a:t>
            </a:r>
            <a:r>
              <a:rPr lang="pl-PL" sz="1400" dirty="0">
                <a:solidFill>
                  <a:prstClr val="black"/>
                </a:solidFill>
              </a:rPr>
              <a:t>.</a:t>
            </a:r>
          </a:p>
          <a:p>
            <a:pPr marL="628650" lvl="1" indent="-171450">
              <a:buFont typeface="Arial" panose="020B0604020202020204" pitchFamily="34" charset="0"/>
              <a:buChar char="•"/>
            </a:pPr>
            <a:r>
              <a:rPr lang="pl-PL" sz="1400" dirty="0">
                <a:solidFill>
                  <a:prstClr val="black"/>
                </a:solidFill>
              </a:rPr>
              <a:t>W przypadku konieczności przerwania nalewu należy przycisnąć przycisk i powiadomić obsługę Terminala oraz czekać na ich dyspozycje.</a:t>
            </a:r>
          </a:p>
          <a:p>
            <a:pPr marL="628650" lvl="1" indent="-171450">
              <a:buFont typeface="Arial" panose="020B0604020202020204" pitchFamily="34" charset="0"/>
              <a:buChar char="•"/>
            </a:pPr>
            <a:r>
              <a:rPr lang="pl-PL" sz="1400" b="1" dirty="0">
                <a:solidFill>
                  <a:prstClr val="black"/>
                </a:solidFill>
              </a:rPr>
              <a:t>Nalew zatrzymany na 500dm³ przed końcem pełnienia komory zgodnie z Planem załadunku nie będzie kontynuowany (dolewany).</a:t>
            </a:r>
          </a:p>
          <a:p>
            <a:pPr marL="628650" lvl="1" indent="-171450">
              <a:buFont typeface="Arial" panose="020B0604020202020204" pitchFamily="34" charset="0"/>
              <a:buChar char="•"/>
            </a:pPr>
            <a:r>
              <a:rPr lang="pl-PL" sz="1400" dirty="0">
                <a:solidFill>
                  <a:prstClr val="black"/>
                </a:solidFill>
              </a:rPr>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308162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A83555-8430-FBDA-EABF-A67D78AE93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AC93F486-A509-0051-16F1-017981222638}"/>
              </a:ext>
            </a:extLst>
          </p:cNvPr>
          <p:cNvSpPr txBox="1"/>
          <p:nvPr/>
        </p:nvSpPr>
        <p:spPr>
          <a:xfrm>
            <a:off x="0" y="1412776"/>
            <a:ext cx="9144000" cy="5047536"/>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ODGÓRNY </a:t>
            </a:r>
          </a:p>
          <a:p>
            <a:pPr marL="457200" lvl="1" indent="0">
              <a:buClr>
                <a:srgbClr val="C00000"/>
              </a:buClr>
              <a:buNone/>
            </a:pPr>
            <a:endParaRPr lang="pl-PL" sz="1400" b="1" dirty="0"/>
          </a:p>
          <a:p>
            <a:pPr marL="457200" lvl="1" indent="0">
              <a:buClr>
                <a:srgbClr val="C00000"/>
              </a:buClr>
              <a:buNone/>
            </a:pPr>
            <a:r>
              <a:rPr lang="pl-PL" sz="1400" b="1" dirty="0"/>
              <a:t>Aby rozpocząć nalew należy:</a:t>
            </a:r>
          </a:p>
          <a:p>
            <a:pPr marL="457200" lvl="1" indent="0">
              <a:buClr>
                <a:srgbClr val="C00000"/>
              </a:buClr>
              <a:buNone/>
            </a:pPr>
            <a:endParaRPr lang="pl-PL" sz="1400" dirty="0"/>
          </a:p>
          <a:p>
            <a:pPr marL="628650" lvl="1" indent="-171450">
              <a:buFont typeface="Arial" panose="020B0604020202020204" pitchFamily="34" charset="0"/>
              <a:buChar char="•"/>
            </a:pPr>
            <a:r>
              <a:rPr lang="x-none" sz="1400" dirty="0"/>
              <a:t>Podłączyć uziemienie</a:t>
            </a:r>
            <a:r>
              <a:rPr lang="pl-PL" sz="1400" dirty="0"/>
              <a:t> </a:t>
            </a:r>
            <a:r>
              <a:rPr lang="x-none" sz="1400" dirty="0"/>
              <a:t>cysterny.</a:t>
            </a:r>
            <a:endParaRPr lang="pl-PL" sz="1400" dirty="0"/>
          </a:p>
          <a:p>
            <a:pPr marL="628650" lvl="1" indent="-171450">
              <a:buFont typeface="Arial" panose="020B0604020202020204" pitchFamily="34" charset="0"/>
              <a:buChar char="•"/>
            </a:pPr>
            <a:endParaRPr lang="pl-PL" sz="1400" dirty="0"/>
          </a:p>
          <a:p>
            <a:pPr marL="628650" lvl="1" indent="-171450">
              <a:buFont typeface="Arial" panose="020B0604020202020204" pitchFamily="34" charset="0"/>
              <a:buChar char="•"/>
            </a:pPr>
            <a:r>
              <a:rPr lang="pl-PL" sz="1400" dirty="0"/>
              <a:t>Ubrać szelki bezpieczeństwa i zapiąć zabezpieczenie przed upadkiem</a:t>
            </a:r>
          </a:p>
          <a:p>
            <a:pPr marL="628650" lvl="1" indent="-171450">
              <a:buFont typeface="Arial" panose="020B0604020202020204" pitchFamily="34" charset="0"/>
              <a:buChar char="•"/>
            </a:pPr>
            <a:endParaRPr lang="pl-PL" sz="1400" dirty="0"/>
          </a:p>
          <a:p>
            <a:pPr marL="628650" lvl="1" indent="-171450">
              <a:buFont typeface="Arial" panose="020B0604020202020204" pitchFamily="34" charset="0"/>
              <a:buChar char="•"/>
            </a:pPr>
            <a:r>
              <a:rPr lang="pl-PL" sz="1400" dirty="0"/>
              <a:t>Rozłożyć schody tak, aby opierały się o autocysternę i umieścić ramię nalewcze do odpowiedniej komory autocysterny</a:t>
            </a:r>
          </a:p>
          <a:p>
            <a:pPr marL="457200" lvl="1" indent="0">
              <a:buNone/>
            </a:pPr>
            <a:endParaRPr lang="pl-PL" sz="1400" dirty="0"/>
          </a:p>
          <a:p>
            <a:pPr marL="628650" lvl="1" indent="-171450">
              <a:buFont typeface="Arial" panose="020B0604020202020204" pitchFamily="34" charset="0"/>
              <a:buChar char="•"/>
            </a:pPr>
            <a:r>
              <a:rPr lang="pl-PL" sz="1400" dirty="0">
                <a:solidFill>
                  <a:prstClr val="black"/>
                </a:solidFill>
              </a:rPr>
              <a:t>Nacisnąć przycisk „SET” </a:t>
            </a:r>
            <a:r>
              <a:rPr lang="pl-PL" sz="1400" dirty="0" err="1">
                <a:solidFill>
                  <a:prstClr val="black"/>
                </a:solidFill>
              </a:rPr>
              <a:t>Accuload’a</a:t>
            </a:r>
            <a:r>
              <a:rPr lang="pl-PL" sz="1400" dirty="0">
                <a:solidFill>
                  <a:prstClr val="black"/>
                </a:solidFill>
              </a:rPr>
              <a:t> przypisanego do stanowiska</a:t>
            </a:r>
          </a:p>
          <a:p>
            <a:pPr lvl="1"/>
            <a:endParaRPr lang="pl-PL" sz="1400" dirty="0"/>
          </a:p>
          <a:p>
            <a:pPr marL="628650" lvl="1" indent="-171450">
              <a:buFont typeface="Arial" panose="020B0604020202020204" pitchFamily="34" charset="0"/>
              <a:buChar char="•"/>
            </a:pPr>
            <a:r>
              <a:rPr lang="x-none" sz="1400" dirty="0"/>
              <a:t>Wprowadzić KOD DYSPOZYCJI na AccuLoad’zie i zatwierdzić go przyciskiem „ENTER”.</a:t>
            </a:r>
            <a:endParaRPr lang="pl-PL" sz="1400" dirty="0"/>
          </a:p>
          <a:p>
            <a:pPr lvl="1"/>
            <a:endParaRPr lang="pl-PL" sz="1400" dirty="0"/>
          </a:p>
          <a:p>
            <a:pPr marL="628650" lvl="1" indent="-171450">
              <a:buFont typeface="Arial" panose="020B0604020202020204" pitchFamily="34" charset="0"/>
              <a:buChar char="•"/>
            </a:pPr>
            <a:r>
              <a:rPr lang="x-none" sz="1400" dirty="0"/>
              <a:t>Nacisnąć przycisk „SET” AccuLoad’a i wprowadzić NUMER </a:t>
            </a:r>
            <a:r>
              <a:rPr lang="pl-PL" sz="1400" dirty="0"/>
              <a:t>k</a:t>
            </a:r>
            <a:r>
              <a:rPr lang="x-none" sz="1400" dirty="0"/>
              <a:t>omory. Zatwierdzić go przyciskiem „ENTER”. </a:t>
            </a:r>
            <a:endParaRPr lang="pl-PL" sz="1400" dirty="0"/>
          </a:p>
          <a:p>
            <a:pPr lvl="1"/>
            <a:endParaRPr lang="pl-PL" sz="1400" dirty="0"/>
          </a:p>
          <a:p>
            <a:pPr marL="628650" lvl="1" indent="-171450">
              <a:buFont typeface="Arial" panose="020B0604020202020204" pitchFamily="34" charset="0"/>
              <a:buChar char="•"/>
            </a:pPr>
            <a:r>
              <a:rPr lang="x-none" sz="1400" dirty="0"/>
              <a:t>Upewnić się, czy zadana ilość produktu odpowiada pojemności komory.</a:t>
            </a:r>
            <a:endParaRPr lang="pl-PL" sz="1400" dirty="0"/>
          </a:p>
          <a:p>
            <a:pPr lvl="1"/>
            <a:endParaRPr lang="pl-PL" sz="1400" dirty="0"/>
          </a:p>
          <a:p>
            <a:pPr marL="628650" lvl="1" indent="-171450">
              <a:buFont typeface="Arial" panose="020B0604020202020204" pitchFamily="34" charset="0"/>
              <a:buChar char="•"/>
            </a:pPr>
            <a:r>
              <a:rPr lang="x-none" sz="1400" dirty="0"/>
              <a:t>Rozpocząć nalew wciskając przycisk „START”</a:t>
            </a:r>
            <a:r>
              <a:rPr lang="pl-PL" sz="1400" dirty="0"/>
              <a:t> i c</a:t>
            </a:r>
            <a:r>
              <a:rPr lang="x-none" sz="1400" dirty="0"/>
              <a:t>zekać na odmierzenie zadanej ilości</a:t>
            </a:r>
            <a:r>
              <a:rPr lang="pl-PL" sz="1400" dirty="0"/>
              <a:t>.</a:t>
            </a:r>
          </a:p>
          <a:p>
            <a:pPr lvl="1"/>
            <a:endParaRPr lang="pl-PL" sz="1400" dirty="0"/>
          </a:p>
          <a:p>
            <a:pPr marL="628650" lvl="1" indent="-171450">
              <a:buFont typeface="Arial" panose="020B0604020202020204" pitchFamily="34" charset="0"/>
              <a:buChar char="•"/>
            </a:pPr>
            <a:r>
              <a:rPr lang="pl-PL" sz="1400" dirty="0"/>
              <a:t>Po zakończeniu nalewu w</a:t>
            </a:r>
            <a:r>
              <a:rPr lang="x-none" sz="1400" dirty="0"/>
              <a:t>yjąć ramię nalewcze z komory cysterny</a:t>
            </a:r>
            <a:r>
              <a:rPr lang="pl-PL" sz="1400" dirty="0"/>
              <a:t> i odstawić je w pozycję zaparkowaną i złożyć schody</a:t>
            </a:r>
          </a:p>
        </p:txBody>
      </p:sp>
    </p:spTree>
    <p:extLst>
      <p:ext uri="{BB962C8B-B14F-4D97-AF65-F5344CB8AC3E}">
        <p14:creationId xmlns:p14="http://schemas.microsoft.com/office/powerpoint/2010/main" val="370927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F82301-665F-9917-20E0-88D4CAA0922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DE52AD5-571A-58EE-4495-DC1692673B49}"/>
              </a:ext>
            </a:extLst>
          </p:cNvPr>
          <p:cNvSpPr txBox="1"/>
          <p:nvPr/>
        </p:nvSpPr>
        <p:spPr>
          <a:xfrm>
            <a:off x="0" y="1412776"/>
            <a:ext cx="9144000" cy="4401205"/>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ODGÓRNY </a:t>
            </a:r>
          </a:p>
          <a:p>
            <a:pPr marL="457200" lvl="1" indent="0">
              <a:buNone/>
            </a:pPr>
            <a:endParaRPr lang="pl-PL" sz="1400" dirty="0"/>
          </a:p>
          <a:p>
            <a:pPr marL="457200" lvl="1" indent="0">
              <a:buNone/>
            </a:pPr>
            <a:r>
              <a:rPr lang="x-none" sz="1400" b="1" dirty="0"/>
              <a:t>Po zakończeniu nalewu należy:</a:t>
            </a:r>
            <a:endParaRPr lang="pl-PL" sz="1400" b="1" dirty="0"/>
          </a:p>
          <a:p>
            <a:pPr marL="457200" lvl="1" indent="0">
              <a:buNone/>
            </a:pPr>
            <a:endParaRPr lang="pl-PL" sz="1400" b="1" dirty="0"/>
          </a:p>
          <a:p>
            <a:pPr marL="628650" lvl="1" indent="-171450">
              <a:buFont typeface="Arial" panose="020B0604020202020204" pitchFamily="34" charset="0"/>
              <a:buChar char="•"/>
            </a:pPr>
            <a:r>
              <a:rPr lang="pl-PL" sz="1400" dirty="0"/>
              <a:t>O</a:t>
            </a:r>
            <a:r>
              <a:rPr lang="x-none" sz="1400" dirty="0"/>
              <a:t>dłączyć uziemi</a:t>
            </a:r>
            <a:r>
              <a:rPr lang="pl-PL" sz="1400" dirty="0" err="1"/>
              <a:t>enie</a:t>
            </a:r>
            <a:r>
              <a:rPr lang="pl-PL" sz="1400" dirty="0"/>
              <a:t> </a:t>
            </a:r>
            <a:r>
              <a:rPr lang="x-none" sz="1400" dirty="0"/>
              <a:t>cystern</a:t>
            </a:r>
            <a:r>
              <a:rPr lang="pl-PL" sz="1400" dirty="0"/>
              <a:t>y.</a:t>
            </a:r>
          </a:p>
          <a:p>
            <a:pPr marL="457200" lvl="1" indent="0">
              <a:buNone/>
            </a:pPr>
            <a:endParaRPr lang="pl-PL" sz="1400" dirty="0"/>
          </a:p>
          <a:p>
            <a:pPr marL="457200" lvl="1" indent="0">
              <a:buNone/>
            </a:pPr>
            <a:r>
              <a:rPr lang="x-none" sz="1400" b="1" dirty="0"/>
              <a:t>UWAGA:</a:t>
            </a:r>
            <a:endParaRPr lang="pl-PL" sz="1400" b="1" dirty="0"/>
          </a:p>
          <a:p>
            <a:pPr marL="457200" lvl="1" indent="0">
              <a:buNone/>
            </a:pPr>
            <a:endParaRPr lang="pl-PL" sz="1400" b="1" dirty="0"/>
          </a:p>
          <a:p>
            <a:pPr marL="628650" lvl="1" indent="-171450">
              <a:buFont typeface="Arial" panose="020B0604020202020204" pitchFamily="34" charset="0"/>
              <a:buChar char="•"/>
            </a:pPr>
            <a:r>
              <a:rPr lang="pl-PL" sz="1400" dirty="0"/>
              <a:t>Na wysepce znajduje się przycisk „Awaryjny STOP Wysepki” – zatrzymuje on wszystkie nalewy na wysepce.</a:t>
            </a:r>
          </a:p>
          <a:p>
            <a:pPr marL="457200" lvl="1" indent="0">
              <a:buNone/>
            </a:pPr>
            <a:endParaRPr lang="pl-PL" sz="1400" dirty="0"/>
          </a:p>
          <a:p>
            <a:pPr marL="628650" lvl="1" indent="-171450">
              <a:buFont typeface="Arial" panose="020B0604020202020204" pitchFamily="34" charset="0"/>
              <a:buChar char="•"/>
            </a:pPr>
            <a:r>
              <a:rPr lang="pl-PL" sz="1400" dirty="0"/>
              <a:t>Na </a:t>
            </a:r>
            <a:r>
              <a:rPr lang="pl-PL" sz="1400" dirty="0" err="1"/>
              <a:t>AccuLoadzi’e</a:t>
            </a:r>
            <a:r>
              <a:rPr lang="pl-PL" sz="1400" dirty="0"/>
              <a:t> znajduje się przycisk „STOP” – zatrzymuje on wszystkie nalewy na danym </a:t>
            </a:r>
            <a:r>
              <a:rPr lang="pl-PL" sz="1400" dirty="0" err="1"/>
              <a:t>AccuLoad’zie</a:t>
            </a:r>
            <a:r>
              <a:rPr lang="pl-PL" sz="1400" dirty="0"/>
              <a:t>.</a:t>
            </a:r>
          </a:p>
          <a:p>
            <a:pPr marL="457200" lvl="1" indent="0">
              <a:buNone/>
            </a:pPr>
            <a:endParaRPr lang="pl-PL" sz="1400" dirty="0"/>
          </a:p>
          <a:p>
            <a:pPr marL="628650" lvl="1" indent="-171450">
              <a:buFont typeface="Arial" panose="020B0604020202020204" pitchFamily="34" charset="0"/>
              <a:buChar char="•"/>
            </a:pPr>
            <a:r>
              <a:rPr lang="pl-PL" sz="1400" dirty="0"/>
              <a:t>W przypadku konieczności przerwania nalewu należy przycisnąć przycisk i powiadomić obsługę Terminala oraz czekać na ich dyspozycje.</a:t>
            </a:r>
          </a:p>
          <a:p>
            <a:pPr marL="457200" lvl="1" indent="0">
              <a:buNone/>
            </a:pPr>
            <a:endParaRPr lang="pl-PL" sz="1400" dirty="0"/>
          </a:p>
          <a:p>
            <a:pPr marL="628650" lvl="1" indent="-171450">
              <a:buFont typeface="Arial" panose="020B0604020202020204" pitchFamily="34" charset="0"/>
              <a:buChar char="•"/>
            </a:pPr>
            <a:r>
              <a:rPr lang="pl-PL" sz="1400" b="1" dirty="0"/>
              <a:t>Nalew zatrzymany na 500dm³ przed końcem pełnienia komory zgodnie z Planem załadunku nie będzie kontynuowany (dolewany).</a:t>
            </a:r>
          </a:p>
          <a:p>
            <a:pPr marL="457200" lvl="1" indent="0">
              <a:buNone/>
            </a:pPr>
            <a:endParaRPr lang="pl-PL" sz="1400" b="1" dirty="0"/>
          </a:p>
          <a:p>
            <a:pPr marL="628650" lvl="1" indent="-171450">
              <a:buFont typeface="Arial" panose="020B0604020202020204" pitchFamily="34" charset="0"/>
              <a:buChar char="•"/>
            </a:pPr>
            <a:r>
              <a:rPr lang="pl-PL" sz="1400" dirty="0"/>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13503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9D7E50-20F4-59FC-A678-7097908C3947}"/>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5F7BF7A0-5563-2FAB-50F6-6F1D0C232BF5}"/>
              </a:ext>
            </a:extLst>
          </p:cNvPr>
          <p:cNvSpPr txBox="1"/>
          <p:nvPr/>
        </p:nvSpPr>
        <p:spPr>
          <a:xfrm>
            <a:off x="-1" y="1412776"/>
            <a:ext cx="9144001" cy="4401205"/>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WYJAZD Z TERMINALA PALIW</a:t>
            </a:r>
          </a:p>
          <a:p>
            <a:pPr marL="457200" lvl="1" indent="0">
              <a:buClr>
                <a:srgbClr val="C00000"/>
              </a:buClr>
              <a:buNone/>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zakończeniu załadunku kierowca niezwłocznie udaje się do kiosku multimedialnego wyjazdowego (dostępnego z kabiny pojazdu)      i zatrzymuje autocysternę przed szlabanem.</a:t>
            </a:r>
          </a:p>
          <a:p>
            <a:pPr marL="457200" lvl="1" indent="0">
              <a:buClr>
                <a:schemeClr val="tx1"/>
              </a:buClr>
              <a:buNone/>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Kierowca zbliża Kartę Kierowcy do czytnika. Następuje weryfikacja danych a na ekranie wyświetla się podsumowanie nalewów zrealizowanych na stanowiskach nalewczych Terminala Paliw.</a:t>
            </a:r>
          </a:p>
          <a:p>
            <a:pPr marL="457200" lvl="1" indent="0">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 ekranie kiosku multimedialnego wyświetli się realizacja Planu załadunku.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Kierowca potwierdza odbiór produktów zgodnie z wyświetloną realizacją Planu załadunku poprzez kliknięcie przycisku „potwierdź”.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Następuje wydruk dokumentów wyjazdowych (dowodów wydania oraz świadectw jakości). Dla każdego miejsca dostawy wybranego na Planie załadunku drukowany jest komplet dokumentów wyjazdowych.</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W przypadku braku możliwości wydruku dokumentów, należy skontaktować się z Dyspozytorem za pośrednictwem interkomu.</a:t>
            </a:r>
          </a:p>
          <a:p>
            <a:pPr marL="457200" lvl="1" indent="0">
              <a:buClr>
                <a:prstClr val="black"/>
              </a:buClr>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podniesieniu szlabanu kierowca niezwłocznie opuszcza teren Terminala Paliw.</a:t>
            </a:r>
          </a:p>
        </p:txBody>
      </p:sp>
    </p:spTree>
    <p:extLst>
      <p:ext uri="{BB962C8B-B14F-4D97-AF65-F5344CB8AC3E}">
        <p14:creationId xmlns:p14="http://schemas.microsoft.com/office/powerpoint/2010/main" val="325451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CF854-9BF8-CDDA-D251-1440D1068AB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507F578-CD39-AB7B-8F19-4AC281D67A96}"/>
              </a:ext>
            </a:extLst>
          </p:cNvPr>
          <p:cNvSpPr txBox="1"/>
          <p:nvPr/>
        </p:nvSpPr>
        <p:spPr>
          <a:xfrm>
            <a:off x="35496" y="1412776"/>
            <a:ext cx="9108504" cy="4801314"/>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solidFill>
                  <a:prstClr val="black"/>
                </a:solidFill>
              </a:rPr>
              <a:t>PRODUKTY WYDAWANE NA TERMINALU PALIW</a:t>
            </a:r>
          </a:p>
          <a:p>
            <a:pPr marL="857250" lvl="2" indent="0">
              <a:buClr>
                <a:schemeClr val="tx1"/>
              </a:buClr>
              <a:buNone/>
            </a:pPr>
            <a:endParaRPr lang="pl-PL" sz="1400" dirty="0"/>
          </a:p>
          <a:p>
            <a:pPr marL="57150" indent="0">
              <a:spcBef>
                <a:spcPct val="0"/>
              </a:spcBef>
              <a:buClr>
                <a:prstClr val="black"/>
              </a:buClr>
              <a:buNone/>
            </a:pPr>
            <a:r>
              <a:rPr lang="pl-PL" sz="1400" dirty="0"/>
              <a:t>      Terminal Paliw w Jaśle prowadzi wydania następujących produktów:</a:t>
            </a:r>
          </a:p>
          <a:p>
            <a:pPr marL="57150" lvl="0" indent="0" eaLnBrk="1" hangingPunct="1">
              <a:spcBef>
                <a:spcPct val="0"/>
              </a:spcBef>
              <a:buClr>
                <a:prstClr val="black"/>
              </a:buClr>
              <a:buNone/>
            </a:pPr>
            <a:endParaRPr lang="pl-PL" sz="1400" dirty="0"/>
          </a:p>
          <a:p>
            <a:pPr marL="630000" lvl="0" indent="0">
              <a:buNone/>
            </a:pPr>
            <a:r>
              <a:rPr lang="pl-PL" sz="1400" b="1" dirty="0">
                <a:solidFill>
                  <a:prstClr val="black"/>
                </a:solidFill>
              </a:rPr>
              <a:t>PB 95 E10– BENZYNA BEZOŁOWIOWA 95 – paliwo do silników benzynowych</a:t>
            </a:r>
          </a:p>
          <a:p>
            <a:pPr marL="630000" lvl="0" indent="0">
              <a:buNone/>
            </a:pPr>
            <a:r>
              <a:rPr lang="pl-PL" sz="1400" b="1" dirty="0">
                <a:solidFill>
                  <a:prstClr val="black"/>
                </a:solidFill>
              </a:rPr>
              <a:t>PB 95 E0 – BENZYNA BEZOŁOWIOWA 95 – paliwo do silników benzynowych</a:t>
            </a:r>
          </a:p>
          <a:p>
            <a:pPr marL="630000" lvl="0" indent="0">
              <a:buNone/>
            </a:pPr>
            <a:r>
              <a:rPr lang="pl-PL" sz="1400" b="1" dirty="0">
                <a:solidFill>
                  <a:prstClr val="black"/>
                </a:solidFill>
              </a:rPr>
              <a:t>ONB0 –  OLEJ NAPĘDOWY – paliwo do silników wysokoprężnych</a:t>
            </a:r>
          </a:p>
          <a:p>
            <a:pPr marL="630000" indent="0">
              <a:buNone/>
            </a:pPr>
            <a:r>
              <a:rPr lang="pl-PL" sz="1400" b="1" dirty="0">
                <a:solidFill>
                  <a:prstClr val="black"/>
                </a:solidFill>
              </a:rPr>
              <a:t>ONB7  – OLEJ NAPĘDOWY – paliwo do silników  wysokoprężnych z dodatkiem biokomponentów</a:t>
            </a:r>
          </a:p>
          <a:p>
            <a:pPr marL="630000" indent="0">
              <a:buNone/>
            </a:pPr>
            <a:r>
              <a:rPr lang="pl-PL" sz="1400" b="1" dirty="0"/>
              <a:t>LOO – LEKKI OLEJ OPAŁOWY – olej napędowy do celów opałowych</a:t>
            </a:r>
          </a:p>
          <a:p>
            <a:pPr marL="630000" indent="0">
              <a:buNone/>
            </a:pPr>
            <a:endParaRPr lang="pl-PL" sz="1400" b="1" dirty="0"/>
          </a:p>
          <a:p>
            <a:pPr marL="630000" lvl="0" indent="0" eaLnBrk="1" hangingPunct="1">
              <a:spcBef>
                <a:spcPct val="0"/>
              </a:spcBef>
              <a:buClrTx/>
              <a:buNone/>
            </a:pPr>
            <a:endParaRPr lang="pl-PL" sz="1400" dirty="0"/>
          </a:p>
          <a:p>
            <a:pPr marL="630000" lvl="0" indent="0" eaLnBrk="1" hangingPunct="1">
              <a:spcBef>
                <a:spcPct val="0"/>
              </a:spcBef>
              <a:buClrTx/>
              <a:buNone/>
            </a:pPr>
            <a:r>
              <a:rPr lang="pl-PL" sz="1400" dirty="0"/>
              <a:t>Wszystkie wymienione produkty są wytwarzane zgodnie z Polskimi Normami ujętymi w warunkach technicznych, odpowiednich dla każdego z gatunków paliwa. </a:t>
            </a:r>
          </a:p>
          <a:p>
            <a:pPr marL="630000" lvl="0" indent="0" eaLnBrk="1" hangingPunct="1">
              <a:spcBef>
                <a:spcPct val="0"/>
              </a:spcBef>
              <a:buClrTx/>
              <a:buNone/>
            </a:pPr>
            <a:r>
              <a:rPr lang="pl-PL" sz="1400" dirty="0"/>
              <a:t>Parametry i normy dla każdego gatunku paliwa są podane w świadectwie jakości dołączonym do każdej dostawy.</a:t>
            </a:r>
          </a:p>
          <a:p>
            <a:pPr marL="630000" lvl="0" indent="0" eaLnBrk="1" hangingPunct="1">
              <a:spcBef>
                <a:spcPct val="0"/>
              </a:spcBef>
              <a:buClrTx/>
              <a:buNone/>
            </a:pPr>
            <a:endParaRPr lang="pl-PL" sz="1400" dirty="0"/>
          </a:p>
          <a:p>
            <a:pPr marL="630000" indent="0" eaLnBrk="1" hangingPunct="1">
              <a:spcBef>
                <a:spcPct val="0"/>
              </a:spcBef>
              <a:buClrTx/>
              <a:buNone/>
            </a:pPr>
            <a:endParaRPr lang="pl-PL" sz="1400" dirty="0"/>
          </a:p>
          <a:p>
            <a:pPr marL="630000" indent="0" eaLnBrk="1" hangingPunct="1">
              <a:spcBef>
                <a:spcPct val="0"/>
              </a:spcBef>
              <a:buClrTx/>
              <a:buNone/>
            </a:pPr>
            <a:r>
              <a:rPr lang="pl-PL" sz="1400" dirty="0"/>
              <a:t>Stanowisko nr 1 (wyspa nr 1) – nalew oddolny:  wydawane produkty; ON B0, ON B7, PB 95 E10, Pb95 E0</a:t>
            </a:r>
          </a:p>
          <a:p>
            <a:pPr marL="630000" indent="0" eaLnBrk="1" hangingPunct="1">
              <a:spcBef>
                <a:spcPct val="0"/>
              </a:spcBef>
              <a:buClrTx/>
              <a:buNone/>
            </a:pPr>
            <a:endParaRPr lang="pl-PL" sz="1400" dirty="0"/>
          </a:p>
          <a:p>
            <a:pPr marL="630000">
              <a:spcBef>
                <a:spcPct val="0"/>
              </a:spcBef>
            </a:pPr>
            <a:r>
              <a:rPr lang="pl-PL" sz="1400" dirty="0"/>
              <a:t>Stanowisko nr 2 (wyspa nr 2 ) – nalew oddolny: wydawane produkty; ON B7, PB 95 E10, Pb95 E0</a:t>
            </a:r>
          </a:p>
          <a:p>
            <a:pPr marL="630000">
              <a:spcBef>
                <a:spcPct val="0"/>
              </a:spcBef>
            </a:pPr>
            <a:r>
              <a:rPr lang="pl-PL" sz="1400" dirty="0">
                <a:solidFill>
                  <a:schemeClr val="bg1"/>
                </a:solidFill>
              </a:rPr>
              <a:t>Stanowisko nr 2 (wyspa nr 1</a:t>
            </a:r>
            <a:endParaRPr lang="pl-PL" sz="1400" dirty="0"/>
          </a:p>
          <a:p>
            <a:pPr marL="630000">
              <a:spcBef>
                <a:spcPct val="0"/>
              </a:spcBef>
            </a:pPr>
            <a:r>
              <a:rPr lang="pl-PL" sz="1400" dirty="0"/>
              <a:t>Stanowisko nr 3 (wyspa nr 3) – nalew oddolny: ON B0, LOO /  nalew odgórny: ON B0</a:t>
            </a:r>
          </a:p>
          <a:p>
            <a:pPr marL="630000" lvl="0" indent="0" eaLnBrk="1" hangingPunct="1">
              <a:spcBef>
                <a:spcPct val="0"/>
              </a:spcBef>
              <a:buClrTx/>
              <a:buNone/>
            </a:pPr>
            <a:endParaRPr lang="pl-PL" sz="1200" dirty="0"/>
          </a:p>
        </p:txBody>
      </p:sp>
    </p:spTree>
    <p:extLst>
      <p:ext uri="{BB962C8B-B14F-4D97-AF65-F5344CB8AC3E}">
        <p14:creationId xmlns:p14="http://schemas.microsoft.com/office/powerpoint/2010/main" val="18781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88BA39-BDFC-7A59-CD1F-B31F14509BEF}"/>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D11452A-987D-E855-62C1-494C2DAEBA00}"/>
              </a:ext>
            </a:extLst>
          </p:cNvPr>
          <p:cNvSpPr txBox="1"/>
          <p:nvPr/>
        </p:nvSpPr>
        <p:spPr>
          <a:xfrm>
            <a:off x="71500" y="1916832"/>
            <a:ext cx="9001000" cy="3416320"/>
          </a:xfrm>
          <a:prstGeom prst="rect">
            <a:avLst/>
          </a:prstGeom>
          <a:noFill/>
        </p:spPr>
        <p:txBody>
          <a:bodyPr wrap="square">
            <a:spAutoFit/>
          </a:bodyPr>
          <a:lstStyle/>
          <a:p>
            <a:pPr marL="0" indent="0" algn="ctr">
              <a:buNone/>
            </a:pPr>
            <a:r>
              <a:rPr lang="pl-PL" dirty="0"/>
              <a:t>Firma UNIMOT Terminale Sp. z o.o. przykłada dużą wagę do bezpieczeństwa osób pracujących i przebywających na terenie przedsiębiorstwa.  Bezpieczeństwo pracy i ochrona zdrowia należą do naszych priorytetów.</a:t>
            </a:r>
          </a:p>
          <a:p>
            <a:pPr marL="0" indent="0" algn="ctr">
              <a:buNone/>
            </a:pPr>
            <a:r>
              <a:rPr lang="pl-PL" dirty="0"/>
              <a:t>Kierujemy się zasadą, że: żadna praca nie jest na tyle ważna i pilna, aby nie można jej było wykonać bezpiecznie. Stosujemy regułę „zero tolerancji” dla lekceważenia zasad i nieprzestrzegania wymagań w zakresie szeroko pojętego bezpieczeństwa pracy, ochrony zdrowia, bezpieczeństwa fizycznego i ochrony przeciwpożarowej. </a:t>
            </a:r>
          </a:p>
          <a:p>
            <a:pPr marL="0" indent="0" algn="ctr">
              <a:buNone/>
            </a:pPr>
            <a:r>
              <a:rPr lang="pl-PL" dirty="0"/>
              <a:t>Kierujemy się przy tym szacunkiem dla wszystkich osób przebywających</a:t>
            </a:r>
          </a:p>
          <a:p>
            <a:pPr marL="0" indent="0" algn="ctr">
              <a:buNone/>
            </a:pPr>
            <a:r>
              <a:rPr lang="pl-PL" dirty="0"/>
              <a:t>na terenie UNIMOT Terminale wyrażonym poprzez umiejętność i gotowość słuchania, informowania, wyjaśniania i dialogu.</a:t>
            </a:r>
          </a:p>
          <a:p>
            <a:pPr marL="0" indent="0" algn="ctr">
              <a:buNone/>
            </a:pPr>
            <a:endParaRPr lang="pl-PL" dirty="0"/>
          </a:p>
          <a:p>
            <a:pPr marL="0" indent="0" algn="ctr">
              <a:buNone/>
            </a:pPr>
            <a:r>
              <a:rPr lang="pl-PL" b="1" dirty="0"/>
              <a:t>STAWIAMY NA BEZPIECZEŃSTWO</a:t>
            </a:r>
          </a:p>
        </p:txBody>
      </p:sp>
    </p:spTree>
    <p:extLst>
      <p:ext uri="{BB962C8B-B14F-4D97-AF65-F5344CB8AC3E}">
        <p14:creationId xmlns:p14="http://schemas.microsoft.com/office/powerpoint/2010/main" val="12661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0B551-4604-068F-76D1-5A4640E71BC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A8F03B7-4810-79B6-344B-81CDB74BE400}"/>
              </a:ext>
            </a:extLst>
          </p:cNvPr>
          <p:cNvSpPr txBox="1"/>
          <p:nvPr/>
        </p:nvSpPr>
        <p:spPr>
          <a:xfrm>
            <a:off x="0" y="980728"/>
            <a:ext cx="9144000" cy="1169551"/>
          </a:xfrm>
          <a:prstGeom prst="rect">
            <a:avLst/>
          </a:prstGeom>
          <a:noFill/>
        </p:spPr>
        <p:txBody>
          <a:bodyPr wrap="square">
            <a:spAutoFit/>
          </a:bodyPr>
          <a:lstStyle/>
          <a:p>
            <a:pPr marL="457200" lvl="1" indent="0">
              <a:buClr>
                <a:schemeClr val="tx1"/>
              </a:buClr>
              <a:buNone/>
            </a:pPr>
            <a:endParaRPr lang="pl-PL" sz="1400" dirty="0"/>
          </a:p>
          <a:p>
            <a:pPr marL="457200" lvl="1" indent="0">
              <a:buClr>
                <a:schemeClr val="tx1"/>
              </a:buClr>
              <a:buNone/>
            </a:pPr>
            <a:r>
              <a:rPr lang="pl-PL" sz="1400" b="1" dirty="0"/>
              <a:t>Terminal Paliw w Jaśle przystosowany jest w chwili obecnej do dystrybucji pięciu gatunków paliw:</a:t>
            </a:r>
          </a:p>
          <a:p>
            <a:pPr lvl="1">
              <a:buClr>
                <a:schemeClr val="tx1"/>
              </a:buClr>
            </a:pPr>
            <a:endParaRPr lang="pl-PL" sz="1400" dirty="0"/>
          </a:p>
          <a:p>
            <a:pPr marL="457200" lvl="1" indent="0">
              <a:buClr>
                <a:schemeClr val="tx1"/>
              </a:buClr>
              <a:buNone/>
            </a:pPr>
            <a:endParaRPr lang="pl-PL" sz="1400" b="1" dirty="0"/>
          </a:p>
          <a:p>
            <a:pPr marL="457200" lvl="1" indent="0">
              <a:buClr>
                <a:schemeClr val="tx1"/>
              </a:buClr>
              <a:buNone/>
            </a:pPr>
            <a:r>
              <a:rPr lang="pl-PL" sz="1200" b="1" dirty="0"/>
              <a:t>BENZYNA BEZOŁOWIOWA 95 E0/ BENZYNA BEZOŁOWIOWA 95 E10:</a:t>
            </a:r>
          </a:p>
        </p:txBody>
      </p:sp>
      <p:sp>
        <p:nvSpPr>
          <p:cNvPr id="8" name="pole tekstowe 7">
            <a:extLst>
              <a:ext uri="{FF2B5EF4-FFF2-40B4-BE49-F238E27FC236}">
                <a16:creationId xmlns:a16="http://schemas.microsoft.com/office/drawing/2014/main" id="{44003465-B29C-19BB-7E46-8358F0CB8A61}"/>
              </a:ext>
            </a:extLst>
          </p:cNvPr>
          <p:cNvSpPr txBox="1"/>
          <p:nvPr/>
        </p:nvSpPr>
        <p:spPr>
          <a:xfrm>
            <a:off x="2123728" y="2540592"/>
            <a:ext cx="6858000" cy="600164"/>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jest bardzo toksyczny. </a:t>
            </a:r>
            <a:r>
              <a:rPr lang="pl-PL" sz="1100" dirty="0">
                <a:solidFill>
                  <a:schemeClr val="tx1"/>
                </a:solidFill>
                <a:latin typeface="Arial" panose="020B0604020202020204" pitchFamily="34" charset="0"/>
                <a:cs typeface="Arial" panose="020B0604020202020204" pitchFamily="34" charset="0"/>
              </a:rPr>
              <a:t>Inhalacja, połknięcie lub absorpcja przez skórę powoduje poważne schorzenie, a w niektórych wypadkach śmierć lub kalectwo. Środki ostrożności: nie wdychać par, unikać wszelkich kontaktów ze skórą i śluzówkami.</a:t>
            </a:r>
          </a:p>
        </p:txBody>
      </p:sp>
      <p:pic>
        <p:nvPicPr>
          <p:cNvPr id="9" name="Picture 5">
            <a:extLst>
              <a:ext uri="{FF2B5EF4-FFF2-40B4-BE49-F238E27FC236}">
                <a16:creationId xmlns:a16="http://schemas.microsoft.com/office/drawing/2014/main" id="{DED308C3-4CC6-A4D5-5B94-8C2D810C5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30" y="2364414"/>
            <a:ext cx="93194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ole tekstowe 10">
            <a:extLst>
              <a:ext uri="{FF2B5EF4-FFF2-40B4-BE49-F238E27FC236}">
                <a16:creationId xmlns:a16="http://schemas.microsoft.com/office/drawing/2014/main" id="{3F8A999C-B345-653B-7E62-A33CDD41DF70}"/>
              </a:ext>
            </a:extLst>
          </p:cNvPr>
          <p:cNvSpPr txBox="1"/>
          <p:nvPr/>
        </p:nvSpPr>
        <p:spPr>
          <a:xfrm>
            <a:off x="2123728" y="3378636"/>
            <a:ext cx="6858000"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skrajnie łatwopalny. </a:t>
            </a:r>
            <a:r>
              <a:rPr lang="pl-PL" sz="1100" dirty="0">
                <a:solidFill>
                  <a:schemeClr val="tx1"/>
                </a:solidFill>
                <a:latin typeface="Arial" panose="020B0604020202020204" pitchFamily="34" charset="0"/>
                <a:cs typeface="Arial" panose="020B0604020202020204" pitchFamily="34" charset="0"/>
              </a:rPr>
              <a:t>Materiał jest cieczą o temperaturze zapłonu poniżej 0ºC i temperaturze wrzenia poniżej  35ºC, lub jest gazem lub mieszaniną gazów (włączając gazy skroplone), które łatwo zapalają się w powietrzu pod normalnym ciśnieniem i w temperaturze pokojowej. Unikać jakichkolwiek kontaktów ze źródłem ognia oraz unikać tworzenia się mieszanin z powietrzem.</a:t>
            </a:r>
          </a:p>
        </p:txBody>
      </p:sp>
      <p:pic>
        <p:nvPicPr>
          <p:cNvPr id="12" name="Picture 6">
            <a:extLst>
              <a:ext uri="{FF2B5EF4-FFF2-40B4-BE49-F238E27FC236}">
                <a16:creationId xmlns:a16="http://schemas.microsoft.com/office/drawing/2014/main" id="{F45A927B-379C-2879-FAF6-9F905E4FE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07" y="3360567"/>
            <a:ext cx="931943" cy="92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ole tekstowe 13">
            <a:extLst>
              <a:ext uri="{FF2B5EF4-FFF2-40B4-BE49-F238E27FC236}">
                <a16:creationId xmlns:a16="http://schemas.microsoft.com/office/drawing/2014/main" id="{B95E9B3D-D1CB-B78D-3ABE-8007C7EB462B}"/>
              </a:ext>
            </a:extLst>
          </p:cNvPr>
          <p:cNvSpPr txBox="1"/>
          <p:nvPr/>
        </p:nvSpPr>
        <p:spPr>
          <a:xfrm>
            <a:off x="2157239" y="4347822"/>
            <a:ext cx="6785991"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p>
        </p:txBody>
      </p:sp>
      <p:pic>
        <p:nvPicPr>
          <p:cNvPr id="15" name="Picture 7">
            <a:extLst>
              <a:ext uri="{FF2B5EF4-FFF2-40B4-BE49-F238E27FC236}">
                <a16:creationId xmlns:a16="http://schemas.microsoft.com/office/drawing/2014/main" id="{8E772DD2-F69E-B62A-E6E8-AB24852CFD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60" y="4347822"/>
            <a:ext cx="931943" cy="92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34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58EA6-ACF5-2681-DEFE-2BE78376B6B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09967D8-751E-3814-5CA1-06A1B5AEF649}"/>
              </a:ext>
            </a:extLst>
          </p:cNvPr>
          <p:cNvSpPr txBox="1"/>
          <p:nvPr/>
        </p:nvSpPr>
        <p:spPr>
          <a:xfrm>
            <a:off x="0" y="1268760"/>
            <a:ext cx="9144000" cy="861774"/>
          </a:xfrm>
          <a:prstGeom prst="rect">
            <a:avLst/>
          </a:prstGeom>
          <a:noFill/>
        </p:spPr>
        <p:txBody>
          <a:bodyPr wrap="square">
            <a:spAutoFit/>
          </a:bodyPr>
          <a:lstStyle/>
          <a:p>
            <a:pPr marL="457200" lvl="1" indent="0">
              <a:buClr>
                <a:schemeClr val="tx1"/>
              </a:buClr>
              <a:buNone/>
            </a:pPr>
            <a:r>
              <a:rPr lang="pl-PL" sz="1400" b="1" dirty="0"/>
              <a:t>Terminal Paliw w Jaśle przystosowany jest w chwili obecnej do dystrybucji pięciu gatunków paliw:</a:t>
            </a:r>
          </a:p>
          <a:p>
            <a:pPr marL="457200" lvl="1" indent="0">
              <a:buClr>
                <a:schemeClr val="tx1"/>
              </a:buClr>
              <a:buNone/>
            </a:pPr>
            <a:endParaRPr lang="pl-PL" sz="1200" dirty="0"/>
          </a:p>
          <a:p>
            <a:pPr marL="457200" lvl="1" indent="0">
              <a:buClr>
                <a:schemeClr val="tx1"/>
              </a:buClr>
              <a:buNone/>
            </a:pPr>
            <a:endParaRPr lang="pl-PL" sz="1200" b="1" dirty="0"/>
          </a:p>
          <a:p>
            <a:pPr marL="457200" lvl="1" indent="0">
              <a:buClr>
                <a:schemeClr val="tx1"/>
              </a:buClr>
              <a:buNone/>
            </a:pPr>
            <a:r>
              <a:rPr lang="pl-PL" sz="1200" b="1" dirty="0"/>
              <a:t>OLEJ NAPĘDOWY:</a:t>
            </a:r>
          </a:p>
        </p:txBody>
      </p:sp>
      <p:sp>
        <p:nvSpPr>
          <p:cNvPr id="6" name="pole tekstowe 5">
            <a:extLst>
              <a:ext uri="{FF2B5EF4-FFF2-40B4-BE49-F238E27FC236}">
                <a16:creationId xmlns:a16="http://schemas.microsoft.com/office/drawing/2014/main" id="{5180326A-32FF-1C74-00C5-8279B85299A4}"/>
              </a:ext>
            </a:extLst>
          </p:cNvPr>
          <p:cNvSpPr txBox="1"/>
          <p:nvPr/>
        </p:nvSpPr>
        <p:spPr>
          <a:xfrm>
            <a:off x="2339752" y="2507478"/>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3231DD1F-F233-A508-2422-C65417FD2282}"/>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79AB1AE8-64D9-6072-AF10-17776CFFA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3D10DAFB-B2E6-871B-A2C0-F172D6358C3C}"/>
              </a:ext>
            </a:extLst>
          </p:cNvPr>
          <p:cNvPicPr>
            <a:picLocks noChangeAspect="1"/>
          </p:cNvPicPr>
          <p:nvPr/>
        </p:nvPicPr>
        <p:blipFill>
          <a:blip r:embed="rId3"/>
          <a:stretch>
            <a:fillRect/>
          </a:stretch>
        </p:blipFill>
        <p:spPr>
          <a:xfrm>
            <a:off x="469053" y="2130534"/>
            <a:ext cx="1701932" cy="1692607"/>
          </a:xfrm>
          <a:prstGeom prst="rect">
            <a:avLst/>
          </a:prstGeom>
        </p:spPr>
      </p:pic>
    </p:spTree>
    <p:extLst>
      <p:ext uri="{BB962C8B-B14F-4D97-AF65-F5344CB8AC3E}">
        <p14:creationId xmlns:p14="http://schemas.microsoft.com/office/powerpoint/2010/main" val="375991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9512-B4A0-1DD8-4DC0-00F61E9CA2F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8ABDD56-10BB-872A-5A2E-26DD0B9A89E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1ABE928-FD7A-78E0-8A26-720674037EF9}"/>
              </a:ext>
            </a:extLst>
          </p:cNvPr>
          <p:cNvSpPr txBox="1"/>
          <p:nvPr/>
        </p:nvSpPr>
        <p:spPr>
          <a:xfrm>
            <a:off x="0" y="1268760"/>
            <a:ext cx="9144000" cy="1077218"/>
          </a:xfrm>
          <a:prstGeom prst="rect">
            <a:avLst/>
          </a:prstGeom>
          <a:noFill/>
        </p:spPr>
        <p:txBody>
          <a:bodyPr wrap="square">
            <a:spAutoFit/>
          </a:bodyPr>
          <a:lstStyle/>
          <a:p>
            <a:pPr marL="457200" lvl="1" indent="0">
              <a:buClr>
                <a:schemeClr val="tx1"/>
              </a:buClr>
              <a:buNone/>
            </a:pPr>
            <a:r>
              <a:rPr lang="pl-PL" sz="1400" b="1" dirty="0"/>
              <a:t>Terminal Paliw w Jaśle przystosowany jest w chwili obecnej do dystrybucji pięciu gatunków paliw:</a:t>
            </a:r>
          </a:p>
          <a:p>
            <a:pPr marL="457200" lvl="1" indent="0">
              <a:buClr>
                <a:schemeClr val="tx1"/>
              </a:buClr>
              <a:buNone/>
            </a:pPr>
            <a:endParaRPr lang="pl-PL" sz="1400" dirty="0"/>
          </a:p>
          <a:p>
            <a:pPr marL="457200" lvl="1" indent="0">
              <a:buClr>
                <a:schemeClr val="tx1"/>
              </a:buClr>
              <a:buNone/>
            </a:pPr>
            <a:endParaRPr lang="pl-PL" sz="1200" b="1" dirty="0"/>
          </a:p>
          <a:p>
            <a:pPr lvl="1">
              <a:buClr>
                <a:schemeClr val="tx1"/>
              </a:buClr>
            </a:pPr>
            <a:r>
              <a:rPr lang="pl-PL" sz="1200" b="1" dirty="0"/>
              <a:t>LOO – LEKKI OLEJ OPAŁOWY: </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35419DB6-7D5F-A2B1-E0CF-074AD2DF7020}"/>
              </a:ext>
            </a:extLst>
          </p:cNvPr>
          <p:cNvSpPr txBox="1"/>
          <p:nvPr/>
        </p:nvSpPr>
        <p:spPr>
          <a:xfrm>
            <a:off x="2339752" y="2509799"/>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D751C7ED-9453-3036-F9E5-99CF83EA8C84}"/>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2A9E52BD-5BAB-5A21-E8B3-C2B92275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587B3713-6216-A820-C920-B16F2A56F504}"/>
              </a:ext>
            </a:extLst>
          </p:cNvPr>
          <p:cNvPicPr>
            <a:picLocks noChangeAspect="1"/>
          </p:cNvPicPr>
          <p:nvPr/>
        </p:nvPicPr>
        <p:blipFill>
          <a:blip r:embed="rId3"/>
          <a:stretch>
            <a:fillRect/>
          </a:stretch>
        </p:blipFill>
        <p:spPr>
          <a:xfrm>
            <a:off x="469053" y="2132856"/>
            <a:ext cx="1701932" cy="1692607"/>
          </a:xfrm>
          <a:prstGeom prst="rect">
            <a:avLst/>
          </a:prstGeom>
        </p:spPr>
      </p:pic>
    </p:spTree>
    <p:extLst>
      <p:ext uri="{BB962C8B-B14F-4D97-AF65-F5344CB8AC3E}">
        <p14:creationId xmlns:p14="http://schemas.microsoft.com/office/powerpoint/2010/main" val="243676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2C723B-5072-B263-49D5-E24DBDFB7353}"/>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C8912294-58AE-BC1F-DEC8-01AAA01228C0}"/>
              </a:ext>
            </a:extLst>
          </p:cNvPr>
          <p:cNvSpPr txBox="1"/>
          <p:nvPr/>
        </p:nvSpPr>
        <p:spPr>
          <a:xfrm>
            <a:off x="107504" y="1484784"/>
            <a:ext cx="8424936" cy="5293757"/>
          </a:xfrm>
          <a:prstGeom prst="rect">
            <a:avLst/>
          </a:prstGeom>
          <a:noFill/>
        </p:spPr>
        <p:txBody>
          <a:bodyPr wrap="square">
            <a:spAutoFit/>
          </a:bodyPr>
          <a:lstStyle/>
          <a:p>
            <a:pPr marL="342900" lvl="2" indent="-342900">
              <a:buClr>
                <a:srgbClr val="C00000"/>
              </a:buClr>
              <a:buFont typeface="Wingdings 2" pitchFamily="18" charset="2"/>
              <a:buChar char="¢"/>
            </a:pPr>
            <a:r>
              <a:rPr lang="pl-PL" sz="1400" b="1" dirty="0"/>
              <a:t>ZASADY ALARMOWANIE I EWAKUACJI NA TERENIE TERMINALA PALIW </a:t>
            </a:r>
          </a:p>
          <a:p>
            <a:pPr marL="400050" lvl="2" indent="0">
              <a:buClr>
                <a:srgbClr val="C00000"/>
              </a:buClr>
              <a:buNone/>
            </a:pPr>
            <a:endParaRPr lang="pl-PL" sz="1200" i="1" dirty="0">
              <a:solidFill>
                <a:srgbClr val="FF0000"/>
              </a:solidFill>
            </a:endParaRPr>
          </a:p>
          <a:p>
            <a:pPr marL="628650" lvl="1" indent="-171450">
              <a:buFont typeface="Arial" panose="020B0604020202020204" pitchFamily="34" charset="0"/>
              <a:buChar char="•"/>
            </a:pPr>
            <a:r>
              <a:rPr lang="x-none" sz="1200" dirty="0"/>
              <a:t>Osoba, która pierwsza zauważy na terenie Terminala </a:t>
            </a:r>
            <a:r>
              <a:rPr lang="pl-PL" sz="1200" dirty="0"/>
              <a:t>Paliw </a:t>
            </a:r>
            <a:r>
              <a:rPr lang="x-none" sz="1200" dirty="0"/>
              <a:t>pożar lub inne zagrożenie</a:t>
            </a:r>
            <a:r>
              <a:rPr lang="pl-PL" sz="1200" dirty="0"/>
              <a:t>,</a:t>
            </a:r>
            <a:r>
              <a:rPr lang="x-none" sz="1200" dirty="0"/>
              <a:t> zobowiązana jest zaalarmować </a:t>
            </a:r>
            <a:r>
              <a:rPr lang="pl-PL" sz="1200" dirty="0"/>
              <a:t>w pierwszej kolejności obsługę Terminala oraz STRAŻ </a:t>
            </a:r>
            <a:r>
              <a:rPr lang="x-none" sz="1200" dirty="0"/>
              <a:t>poprzez telefon</a:t>
            </a:r>
            <a:r>
              <a:rPr lang="pl-PL" sz="1200" dirty="0"/>
              <a:t>:</a:t>
            </a:r>
          </a:p>
          <a:p>
            <a:pPr marL="457200" lvl="1" indent="0">
              <a:buNone/>
            </a:pPr>
            <a:endParaRPr lang="pl-PL" sz="1200" dirty="0"/>
          </a:p>
          <a:p>
            <a:pPr marL="57150" indent="0">
              <a:buNone/>
            </a:pPr>
            <a:r>
              <a:rPr lang="pl-PL" sz="1200" b="1" dirty="0">
                <a:solidFill>
                  <a:srgbClr val="FF0000"/>
                </a:solidFill>
              </a:rPr>
              <a:t>		telefon alarmowy 998 i 112 </a:t>
            </a:r>
            <a:r>
              <a:rPr lang="pl-PL" sz="1200" dirty="0">
                <a:solidFill>
                  <a:srgbClr val="FF0000"/>
                </a:solidFill>
              </a:rPr>
              <a:t>(z telefonów komórkowych)       </a:t>
            </a:r>
          </a:p>
          <a:p>
            <a:pPr marL="57150" indent="0">
              <a:buNone/>
            </a:pPr>
            <a:r>
              <a:rPr lang="pl-PL" sz="1200" b="1" dirty="0">
                <a:solidFill>
                  <a:srgbClr val="FF0000"/>
                </a:solidFill>
              </a:rPr>
              <a:t>              </a:t>
            </a:r>
          </a:p>
          <a:p>
            <a:pPr marL="57150" indent="0">
              <a:buNone/>
            </a:pPr>
            <a:r>
              <a:rPr lang="pl-PL" sz="1200" b="1" dirty="0">
                <a:solidFill>
                  <a:srgbClr val="FF0000"/>
                </a:solidFill>
              </a:rPr>
              <a:t>		telefon do pracowników Terminala Paliw 13-44-66-401</a:t>
            </a:r>
          </a:p>
          <a:p>
            <a:pPr marL="57150" indent="0">
              <a:buNone/>
            </a:pPr>
            <a:r>
              <a:rPr lang="pl-PL" sz="1200" b="1" dirty="0">
                <a:solidFill>
                  <a:prstClr val="black"/>
                </a:solidFill>
              </a:rPr>
              <a:t>	</a:t>
            </a:r>
            <a:endParaRPr lang="pl-PL" sz="1200" dirty="0"/>
          </a:p>
          <a:p>
            <a:pPr marL="628650" lvl="1" indent="-171450">
              <a:buFont typeface="Arial" panose="020B0604020202020204" pitchFamily="34" charset="0"/>
              <a:buChar char="•"/>
            </a:pPr>
            <a:r>
              <a:rPr lang="x-none" sz="1200" dirty="0"/>
              <a:t>Osoby znajdujące się na terenie Terminala Paliw, nie biorące udziału w likwidacji zagrożenia, w przypadku usłyszenia lokalnej sygnalizacji alarmowej lub powiadomione o wszczętym alarmie </a:t>
            </a:r>
            <a:r>
              <a:rPr lang="pl-PL" sz="1200" dirty="0"/>
              <a:t>(„UWAGA. OGŁASZAM ALARM NA TERENIE TERMINALA PALIW”) </a:t>
            </a:r>
            <a:r>
              <a:rPr lang="x-none" sz="1200" dirty="0"/>
              <a:t>przez dyspozytora lub osobę pełniącą obowiązki kierownika Terminala, zobowiązane są do niezwłocznej ewakuacji na punkt zborny lub inne miejsce wyznaczone przez kierującego akcją.</a:t>
            </a:r>
            <a:endParaRPr lang="pl-PL" sz="1200" dirty="0"/>
          </a:p>
          <a:p>
            <a:pPr marL="628650" lvl="1" indent="-171450">
              <a:buFont typeface="Arial" panose="020B0604020202020204" pitchFamily="34" charset="0"/>
              <a:buChar char="•"/>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znajdujących się na terenie nalewni </a:t>
            </a:r>
            <a:r>
              <a:rPr lang="x-none" sz="1200" dirty="0"/>
              <a:t>zobowiązani </a:t>
            </a:r>
            <a:r>
              <a:rPr lang="pl-PL" sz="1200" dirty="0"/>
              <a:t>są:                                                                  </a:t>
            </a:r>
            <a:r>
              <a:rPr lang="x-none" sz="1200" dirty="0"/>
              <a:t>natychmiast przerwać nalew za pomocą przycisku awaryjnego „STOP” i udać się na punkt zborny lub inne miejsce wyznaczone przez kierującego akcją (ewentualnie</a:t>
            </a:r>
            <a:r>
              <a:rPr lang="pl-PL" sz="1200" dirty="0"/>
              <a:t> </a:t>
            </a:r>
            <a:r>
              <a:rPr lang="x-none" sz="1200" dirty="0"/>
              <a:t>– o ile nie będzie to zagrażać bezpieczeństwu kierowcy – ewakuować </a:t>
            </a:r>
            <a:r>
              <a:rPr lang="pl-PL" sz="1200" dirty="0"/>
              <a:t>auto</a:t>
            </a:r>
            <a:r>
              <a:rPr lang="x-none" sz="1200" dirty="0"/>
              <a:t>cysternę).</a:t>
            </a:r>
            <a:endParaRPr lang="pl-PL" sz="1200" dirty="0"/>
          </a:p>
          <a:p>
            <a:pPr marL="628650" lvl="1" indent="-171450">
              <a:buFont typeface="Arial" panose="020B0604020202020204" pitchFamily="34" charset="0"/>
              <a:buChar char="•"/>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oczekujący na załadunek</a:t>
            </a:r>
            <a:r>
              <a:rPr lang="x-none" sz="1200" dirty="0"/>
              <a:t> zobowiązani są:</a:t>
            </a:r>
            <a:endParaRPr lang="pl-PL" sz="1200" dirty="0"/>
          </a:p>
          <a:p>
            <a:pPr marL="0" lvl="0" indent="0">
              <a:buNone/>
            </a:pPr>
            <a:r>
              <a:rPr lang="pl-PL" sz="1200" dirty="0"/>
              <a:t>                 </a:t>
            </a:r>
            <a:r>
              <a:rPr lang="x-none" sz="1200" dirty="0"/>
              <a:t>opuścić kabinę samochodu i niezwłocznie udać się na punkt zborny,</a:t>
            </a:r>
            <a:r>
              <a:rPr lang="pl-PL" sz="1200" dirty="0"/>
              <a:t> </a:t>
            </a:r>
            <a:r>
              <a:rPr lang="x-none" sz="1200" dirty="0"/>
              <a:t>pozostawić pojazd otwarty a kluczyki w</a:t>
            </a:r>
            <a:r>
              <a:rPr lang="pl-PL" sz="1200" dirty="0"/>
              <a:t> </a:t>
            </a:r>
          </a:p>
          <a:p>
            <a:pPr marL="0" lvl="0" indent="0">
              <a:buNone/>
            </a:pPr>
            <a:r>
              <a:rPr lang="pl-PL" sz="1200" dirty="0"/>
              <a:t>                </a:t>
            </a:r>
            <a:r>
              <a:rPr lang="x-none" sz="1200" dirty="0"/>
              <a:t> stacyjce – silnik i wszystkie odbiorniki prądu wyłączone</a:t>
            </a:r>
            <a:r>
              <a:rPr lang="pl-PL" sz="1200" dirty="0"/>
              <a:t>.</a:t>
            </a:r>
          </a:p>
          <a:p>
            <a:pPr marL="0" lvl="0" indent="0">
              <a:buNone/>
            </a:pPr>
            <a:endParaRPr lang="pl-PL"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Po przybyciu pierwszej jednostki straży pożarnej osoba kierująca akcją ratowniczo-gaśniczą przekazuje dowodzenie przybyłemu dowódcy straży oraz udziela wszelkiej możliwej pomocy.</a:t>
            </a:r>
          </a:p>
          <a:p>
            <a:pPr marL="0" lvl="0" indent="0">
              <a:buNone/>
            </a:pPr>
            <a:endParaRPr lang="pl-PL" sz="1200" dirty="0"/>
          </a:p>
          <a:p>
            <a:pPr marL="0" lvl="0" indent="0">
              <a:buNone/>
            </a:pPr>
            <a:endParaRPr lang="pl-PL" sz="1200" dirty="0"/>
          </a:p>
        </p:txBody>
      </p:sp>
    </p:spTree>
    <p:extLst>
      <p:ext uri="{BB962C8B-B14F-4D97-AF65-F5344CB8AC3E}">
        <p14:creationId xmlns:p14="http://schemas.microsoft.com/office/powerpoint/2010/main" val="192751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A5BA3-6671-8DDC-99E9-95E430A8F0A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ED59309-5781-20C0-08EB-9CEC8A009A4E}"/>
              </a:ext>
            </a:extLst>
          </p:cNvPr>
          <p:cNvSpPr txBox="1"/>
          <p:nvPr/>
        </p:nvSpPr>
        <p:spPr>
          <a:xfrm>
            <a:off x="-2884" y="1340768"/>
            <a:ext cx="9146883" cy="4970591"/>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457200" lvl="1" indent="0" algn="just">
              <a:buNone/>
            </a:pPr>
            <a:endParaRPr lang="pl-PL" sz="900" dirty="0"/>
          </a:p>
          <a:p>
            <a:pPr marL="628650" lvl="1" indent="-171450" algn="just">
              <a:buClr>
                <a:schemeClr val="tx1"/>
              </a:buClr>
              <a:buFont typeface="Arial" panose="020B0604020202020204" pitchFamily="34" charset="0"/>
              <a:buChar char="•"/>
            </a:pPr>
            <a:r>
              <a:rPr lang="pl-PL" sz="1400" dirty="0"/>
              <a:t>Na teren Terminala może wjechać tylko autocysterna posiadająca aktualne dopuszczenia, przeglądy oraz wyposażenie i oznakowanie zgodne z przepisami Umowy Europejskiej, dotyczącej międzynarodowego przewozu drogowego towarów niebezpiecznych (ADR) na zlecenie klienta UNIMOT Terminale Sp. z o.o. </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Wjazd na teren Terminali Paliw UNIMOT Terminale oraz samoobsługowa realizacja odbioru paliw odbywa się na podstawie ważnych: </a:t>
            </a:r>
          </a:p>
          <a:p>
            <a:pPr marL="1028700" lvl="2" indent="-171450" algn="just">
              <a:buFont typeface="Arial" panose="020B0604020202020204" pitchFamily="34" charset="0"/>
              <a:buChar char="•"/>
            </a:pPr>
            <a:r>
              <a:rPr lang="pl-PL" sz="1400" dirty="0"/>
              <a:t>KARTY KIEROWCY (zabezpieczonej 4 – cyfrowym kodem PIN),</a:t>
            </a:r>
          </a:p>
          <a:p>
            <a:pPr marL="1028700" lvl="2" indent="-171450" algn="just">
              <a:buFont typeface="Arial" panose="020B0604020202020204" pitchFamily="34" charset="0"/>
              <a:buChar char="•"/>
            </a:pPr>
            <a:r>
              <a:rPr lang="pl-PL" sz="1400" dirty="0"/>
              <a:t>KARTY POJAZDÓW (ciągnik, autocysterna, naczepa, przyczepa),</a:t>
            </a:r>
          </a:p>
          <a:p>
            <a:pPr marL="1028700" lvl="2" indent="-171450" algn="just">
              <a:buFont typeface="Arial" panose="020B0604020202020204" pitchFamily="34" charset="0"/>
              <a:buChar char="•"/>
            </a:pPr>
            <a:r>
              <a:rPr lang="pl-PL" sz="1400" dirty="0"/>
              <a:t>ZLECENIA przesłanego przez Klienta, widocznego na ekranie Kiosku MM.</a:t>
            </a:r>
          </a:p>
          <a:p>
            <a:pPr marL="857250" lvl="2" indent="0" algn="just">
              <a:buNone/>
            </a:pPr>
            <a:endParaRPr lang="pl-PL" sz="1400" dirty="0"/>
          </a:p>
          <a:p>
            <a:pPr marL="628650" lvl="1" indent="-171450" algn="just">
              <a:buClr>
                <a:schemeClr val="tx1"/>
              </a:buClr>
              <a:buFont typeface="Arial" panose="020B0604020202020204" pitchFamily="34" charset="0"/>
              <a:buChar char="•"/>
            </a:pPr>
            <a:r>
              <a:rPr lang="pl-PL" sz="1400" dirty="0"/>
              <a:t>Karta Kierowcy jest kartą nieaktywną. Aktywacja następuje po odbyciu przez Kierowcę szkolenia z zasad obowiązujących na terenie Terminali Paliw UNIMOT Terminale. Aktywacji karty dokonuje CBOK podczas kontaktu telefonicznego z Kierowcą.</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Ważność Karty Kierowcy jest ograniczona do 3 lat, po tym terminie karta jest automatycznie blokowana.</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Zablokowana Karta Kierowcy wymaga ponownej aktywacji poprzez złożenie nowych wniosków do CBOK.</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 przypadku zagubienia lub kradzieży Karty Kierowcy / Karty Pojazdu, Kierowca lub Przewoźnik zobowiązany jest do niezwłocznego powiadomienia o tym fakcie telefonicznie CBOK, celem zablokowania karty oraz przesłania wniosku o wydanie/aktualizację karty kierowcy lub pojazdu z zaznaczeniem opcji zablokowanie karty. </a:t>
            </a:r>
          </a:p>
        </p:txBody>
      </p:sp>
    </p:spTree>
    <p:extLst>
      <p:ext uri="{BB962C8B-B14F-4D97-AF65-F5344CB8AC3E}">
        <p14:creationId xmlns:p14="http://schemas.microsoft.com/office/powerpoint/2010/main" val="73969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064DF-64FD-31C9-B0B0-F253A645BD1E}"/>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8CB1CD40-809F-7B5A-C52C-FBDAA92FE66C}"/>
              </a:ext>
            </a:extLst>
          </p:cNvPr>
          <p:cNvSpPr txBox="1"/>
          <p:nvPr/>
        </p:nvSpPr>
        <p:spPr>
          <a:xfrm>
            <a:off x="7238" y="1340768"/>
            <a:ext cx="9136762" cy="2600712"/>
          </a:xfrm>
          <a:prstGeom prst="rect">
            <a:avLst/>
          </a:prstGeom>
          <a:noFill/>
        </p:spPr>
        <p:txBody>
          <a:bodyPr wrap="square">
            <a:spAutoFit/>
          </a:bodyPr>
          <a:lstStyle/>
          <a:p>
            <a:r>
              <a:rPr lang="pl-PL" sz="1400" b="1" dirty="0"/>
              <a:t>OGÓLNE ZASADY BEZPIECZEŃSTWA OBOWIĄZUJĄCE NA TERENIE TERMINALI PALIW UNIMOT Terminale: </a:t>
            </a:r>
          </a:p>
          <a:p>
            <a:pPr marL="457200" lvl="1" indent="0">
              <a:buNone/>
            </a:pPr>
            <a:endParaRPr lang="pl-PL" sz="900" dirty="0"/>
          </a:p>
          <a:p>
            <a:pPr marL="457200" lvl="1" indent="0">
              <a:buClr>
                <a:srgbClr val="C00000"/>
              </a:buClr>
              <a:buNone/>
            </a:pPr>
            <a:endParaRPr lang="pl-PL" sz="1000" b="1" dirty="0"/>
          </a:p>
          <a:p>
            <a:pPr marL="628650" lvl="1" indent="-171450">
              <a:buFont typeface="Arial" panose="020B0604020202020204" pitchFamily="34" charset="0"/>
              <a:buChar char="•"/>
            </a:pPr>
            <a:r>
              <a:rPr lang="pl-PL" sz="1400" dirty="0"/>
              <a:t>Na Terminalu Paliw obowiązują:</a:t>
            </a:r>
          </a:p>
          <a:p>
            <a:pPr marL="457200" lvl="1" indent="0">
              <a:buNone/>
            </a:pPr>
            <a:endParaRPr lang="pl-PL" sz="1400" dirty="0"/>
          </a:p>
          <a:p>
            <a:pPr lvl="1">
              <a:buFontTx/>
              <a:buChar char="-"/>
            </a:pPr>
            <a:r>
              <a:rPr lang="pl-PL" sz="1400" dirty="0"/>
              <a:t> odzież i obuwie robocze o własnościach antyelektrostatycznych (PN-EN 1149), zgodne z przepisami bhp, ppoż. </a:t>
            </a:r>
          </a:p>
          <a:p>
            <a:pPr lvl="1">
              <a:buFontTx/>
              <a:buChar char="-"/>
            </a:pPr>
            <a:endParaRPr lang="pl-PL" sz="1400" dirty="0"/>
          </a:p>
          <a:p>
            <a:pPr lvl="1">
              <a:buFontTx/>
              <a:buChar char="-"/>
            </a:pPr>
            <a:r>
              <a:rPr lang="pl-PL" sz="1400" dirty="0"/>
              <a:t> środki ochrony indywidualnej (kask, okulary ochronne lub osłona twarzy – w trakcie załadunku cysterny).</a:t>
            </a:r>
          </a:p>
          <a:p>
            <a:pPr marL="457200" lvl="1" indent="0">
              <a:buNone/>
            </a:pPr>
            <a:endParaRPr lang="pl-PL" sz="1400" dirty="0"/>
          </a:p>
          <a:p>
            <a:pPr marL="457200" lvl="1" indent="0">
              <a:buNone/>
            </a:pPr>
            <a:r>
              <a:rPr lang="pl-PL" sz="1400" dirty="0"/>
              <a:t>Kierowca wysiadający z kabiny powinien być ubrany w odpowiednią odzież ochronną (w tym zapiętą bluzę/kurtkę), obuwie robocze (szczelne bez wentylacji) i okulary ochronne (podczas procesu pełnienia).</a:t>
            </a:r>
          </a:p>
          <a:p>
            <a:pPr marL="457200" lvl="1" indent="0">
              <a:buNone/>
            </a:pPr>
            <a:endParaRPr lang="pl-PL" sz="900" dirty="0"/>
          </a:p>
          <a:p>
            <a:pPr marL="914400" lvl="2" indent="0">
              <a:buNone/>
            </a:pPr>
            <a:endParaRPr lang="pl-PL" sz="900" dirty="0"/>
          </a:p>
        </p:txBody>
      </p:sp>
      <p:grpSp>
        <p:nvGrpSpPr>
          <p:cNvPr id="5" name="Grupa 4">
            <a:extLst>
              <a:ext uri="{FF2B5EF4-FFF2-40B4-BE49-F238E27FC236}">
                <a16:creationId xmlns:a16="http://schemas.microsoft.com/office/drawing/2014/main" id="{9EB6EA80-1022-DD22-8F1E-1FFDECDE6DF8}"/>
              </a:ext>
            </a:extLst>
          </p:cNvPr>
          <p:cNvGrpSpPr/>
          <p:nvPr/>
        </p:nvGrpSpPr>
        <p:grpSpPr>
          <a:xfrm>
            <a:off x="1190031" y="4005064"/>
            <a:ext cx="6408712" cy="1577243"/>
            <a:chOff x="1335989" y="3360547"/>
            <a:chExt cx="5982905" cy="1392377"/>
          </a:xfrm>
        </p:grpSpPr>
        <p:grpSp>
          <p:nvGrpSpPr>
            <p:cNvPr id="6" name="Grupa 5">
              <a:extLst>
                <a:ext uri="{FF2B5EF4-FFF2-40B4-BE49-F238E27FC236}">
                  <a16:creationId xmlns:a16="http://schemas.microsoft.com/office/drawing/2014/main" id="{7F142C66-E33B-22D6-75E2-A934D290ED6C}"/>
                </a:ext>
              </a:extLst>
            </p:cNvPr>
            <p:cNvGrpSpPr/>
            <p:nvPr/>
          </p:nvGrpSpPr>
          <p:grpSpPr>
            <a:xfrm>
              <a:off x="3866059" y="3362840"/>
              <a:ext cx="977130" cy="1387791"/>
              <a:chOff x="2771801" y="3184815"/>
              <a:chExt cx="977130" cy="1387791"/>
            </a:xfrm>
          </p:grpSpPr>
          <p:pic>
            <p:nvPicPr>
              <p:cNvPr id="19" name="Picture 3">
                <a:extLst>
                  <a:ext uri="{FF2B5EF4-FFF2-40B4-BE49-F238E27FC236}">
                    <a16:creationId xmlns:a16="http://schemas.microsoft.com/office/drawing/2014/main" id="{B033ADE1-86CC-2E09-CC17-FDA337F5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1" y="3184815"/>
                <a:ext cx="977130"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ostokąt 19">
                <a:extLst>
                  <a:ext uri="{FF2B5EF4-FFF2-40B4-BE49-F238E27FC236}">
                    <a16:creationId xmlns:a16="http://schemas.microsoft.com/office/drawing/2014/main" id="{464D285F-0C65-6761-CE28-F0ECAEE09840}"/>
                  </a:ext>
                </a:extLst>
              </p:cNvPr>
              <p:cNvSpPr/>
              <p:nvPr/>
            </p:nvSpPr>
            <p:spPr>
              <a:xfrm>
                <a:off x="2876690" y="4386373"/>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głowy</a:t>
                </a:r>
              </a:p>
            </p:txBody>
          </p:sp>
        </p:grpSp>
        <p:grpSp>
          <p:nvGrpSpPr>
            <p:cNvPr id="7" name="Grupa 6">
              <a:extLst>
                <a:ext uri="{FF2B5EF4-FFF2-40B4-BE49-F238E27FC236}">
                  <a16:creationId xmlns:a16="http://schemas.microsoft.com/office/drawing/2014/main" id="{DF76046D-AD6A-1C28-6A07-64191ABB4D7F}"/>
                </a:ext>
              </a:extLst>
            </p:cNvPr>
            <p:cNvGrpSpPr/>
            <p:nvPr/>
          </p:nvGrpSpPr>
          <p:grpSpPr>
            <a:xfrm>
              <a:off x="5134348" y="3378175"/>
              <a:ext cx="946693" cy="1357120"/>
              <a:chOff x="4019661" y="3215487"/>
              <a:chExt cx="946693" cy="1357120"/>
            </a:xfrm>
          </p:grpSpPr>
          <p:pic>
            <p:nvPicPr>
              <p:cNvPr id="17" name="Picture 7">
                <a:extLst>
                  <a:ext uri="{FF2B5EF4-FFF2-40B4-BE49-F238E27FC236}">
                    <a16:creationId xmlns:a16="http://schemas.microsoft.com/office/drawing/2014/main" id="{643DA451-DB62-701F-7F32-49C705B75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661" y="3215487"/>
                <a:ext cx="946693" cy="95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rostokąt 17">
                <a:extLst>
                  <a:ext uri="{FF2B5EF4-FFF2-40B4-BE49-F238E27FC236}">
                    <a16:creationId xmlns:a16="http://schemas.microsoft.com/office/drawing/2014/main" id="{B7D625A1-14E2-D28B-FEC7-1FCAA30371B5}"/>
                  </a:ext>
                </a:extLst>
              </p:cNvPr>
              <p:cNvSpPr/>
              <p:nvPr/>
            </p:nvSpPr>
            <p:spPr>
              <a:xfrm>
                <a:off x="4124551" y="438637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rąk</a:t>
                </a:r>
              </a:p>
            </p:txBody>
          </p:sp>
        </p:grpSp>
        <p:grpSp>
          <p:nvGrpSpPr>
            <p:cNvPr id="8" name="Grupa 7">
              <a:extLst>
                <a:ext uri="{FF2B5EF4-FFF2-40B4-BE49-F238E27FC236}">
                  <a16:creationId xmlns:a16="http://schemas.microsoft.com/office/drawing/2014/main" id="{9A43A776-EEF0-C148-EBC4-F8363C6F801F}"/>
                </a:ext>
              </a:extLst>
            </p:cNvPr>
            <p:cNvGrpSpPr/>
            <p:nvPr/>
          </p:nvGrpSpPr>
          <p:grpSpPr>
            <a:xfrm>
              <a:off x="6372200" y="3375882"/>
              <a:ext cx="946694" cy="1361706"/>
              <a:chOff x="5292081" y="3215486"/>
              <a:chExt cx="946694" cy="1361706"/>
            </a:xfrm>
          </p:grpSpPr>
          <p:pic>
            <p:nvPicPr>
              <p:cNvPr id="15" name="Picture 5">
                <a:extLst>
                  <a:ext uri="{FF2B5EF4-FFF2-40B4-BE49-F238E27FC236}">
                    <a16:creationId xmlns:a16="http://schemas.microsoft.com/office/drawing/2014/main" id="{4CA3FC6F-B16D-9072-0109-ABBD18349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3215486"/>
                <a:ext cx="946694" cy="95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ostokąt 15">
                <a:extLst>
                  <a:ext uri="{FF2B5EF4-FFF2-40B4-BE49-F238E27FC236}">
                    <a16:creationId xmlns:a16="http://schemas.microsoft.com/office/drawing/2014/main" id="{362C8402-E794-335F-83A5-E012262473A5}"/>
                  </a:ext>
                </a:extLst>
              </p:cNvPr>
              <p:cNvSpPr/>
              <p:nvPr/>
            </p:nvSpPr>
            <p:spPr>
              <a:xfrm>
                <a:off x="5396970"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oczu</a:t>
                </a:r>
              </a:p>
            </p:txBody>
          </p:sp>
        </p:grpSp>
        <p:grpSp>
          <p:nvGrpSpPr>
            <p:cNvPr id="9" name="Grupa 8">
              <a:extLst>
                <a:ext uri="{FF2B5EF4-FFF2-40B4-BE49-F238E27FC236}">
                  <a16:creationId xmlns:a16="http://schemas.microsoft.com/office/drawing/2014/main" id="{3DF102A0-A872-BBCC-4734-4896070C93C5}"/>
                </a:ext>
              </a:extLst>
            </p:cNvPr>
            <p:cNvGrpSpPr/>
            <p:nvPr/>
          </p:nvGrpSpPr>
          <p:grpSpPr>
            <a:xfrm>
              <a:off x="1335989" y="3383546"/>
              <a:ext cx="952020" cy="1346379"/>
              <a:chOff x="467545" y="3204958"/>
              <a:chExt cx="952020" cy="1346379"/>
            </a:xfrm>
          </p:grpSpPr>
          <p:sp>
            <p:nvSpPr>
              <p:cNvPr id="13" name="Prostokąt 12">
                <a:extLst>
                  <a:ext uri="{FF2B5EF4-FFF2-40B4-BE49-F238E27FC236}">
                    <a16:creationId xmlns:a16="http://schemas.microsoft.com/office/drawing/2014/main" id="{BEBEA92B-31F0-39B6-54C7-F5D7F66C88C5}"/>
                  </a:ext>
                </a:extLst>
              </p:cNvPr>
              <p:cNvSpPr/>
              <p:nvPr/>
            </p:nvSpPr>
            <p:spPr>
              <a:xfrm>
                <a:off x="537198" y="436510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ciała</a:t>
                </a:r>
              </a:p>
            </p:txBody>
          </p:sp>
          <p:pic>
            <p:nvPicPr>
              <p:cNvPr id="14" name="Picture 13">
                <a:extLst>
                  <a:ext uri="{FF2B5EF4-FFF2-40B4-BE49-F238E27FC236}">
                    <a16:creationId xmlns:a16="http://schemas.microsoft.com/office/drawing/2014/main" id="{E17D5309-ED71-1F32-9511-0D263FE943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95" t="2701" r="3921" b="22342"/>
              <a:stretch/>
            </p:blipFill>
            <p:spPr bwMode="auto">
              <a:xfrm>
                <a:off x="467545" y="3204958"/>
                <a:ext cx="952020" cy="95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a 9">
              <a:extLst>
                <a:ext uri="{FF2B5EF4-FFF2-40B4-BE49-F238E27FC236}">
                  <a16:creationId xmlns:a16="http://schemas.microsoft.com/office/drawing/2014/main" id="{018A5FD3-59D4-F071-DD7F-44CC50386967}"/>
                </a:ext>
              </a:extLst>
            </p:cNvPr>
            <p:cNvGrpSpPr/>
            <p:nvPr/>
          </p:nvGrpSpPr>
          <p:grpSpPr>
            <a:xfrm>
              <a:off x="2579168" y="3360547"/>
              <a:ext cx="995732" cy="1392377"/>
              <a:chOff x="1619672" y="3184815"/>
              <a:chExt cx="995732" cy="1392377"/>
            </a:xfrm>
          </p:grpSpPr>
          <p:sp>
            <p:nvSpPr>
              <p:cNvPr id="11" name="Prostokąt 10">
                <a:extLst>
                  <a:ext uri="{FF2B5EF4-FFF2-40B4-BE49-F238E27FC236}">
                    <a16:creationId xmlns:a16="http://schemas.microsoft.com/office/drawing/2014/main" id="{4D6149C3-AF3C-A1D5-D83C-2369D692471B}"/>
                  </a:ext>
                </a:extLst>
              </p:cNvPr>
              <p:cNvSpPr/>
              <p:nvPr/>
            </p:nvSpPr>
            <p:spPr>
              <a:xfrm>
                <a:off x="1711181"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nóg</a:t>
                </a:r>
              </a:p>
            </p:txBody>
          </p:sp>
          <p:pic>
            <p:nvPicPr>
              <p:cNvPr id="12" name="Picture 14">
                <a:extLst>
                  <a:ext uri="{FF2B5EF4-FFF2-40B4-BE49-F238E27FC236}">
                    <a16:creationId xmlns:a16="http://schemas.microsoft.com/office/drawing/2014/main" id="{678F35D9-FE0F-628D-D753-831F296DB9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34" t="3298" r="4095" b="21633"/>
              <a:stretch/>
            </p:blipFill>
            <p:spPr bwMode="auto">
              <a:xfrm>
                <a:off x="1619672" y="3184815"/>
                <a:ext cx="995732"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03857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7BAC3-ED43-3DCD-69F4-9A4469523D56}"/>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ED52F7A-7641-2C97-88F5-0319A611E30E}"/>
              </a:ext>
            </a:extLst>
          </p:cNvPr>
          <p:cNvSpPr txBox="1"/>
          <p:nvPr/>
        </p:nvSpPr>
        <p:spPr>
          <a:xfrm>
            <a:off x="-13740" y="1340768"/>
            <a:ext cx="9108504" cy="5201424"/>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lvl="1">
              <a:buClr>
                <a:srgbClr val="C00000"/>
              </a:buClr>
              <a:buFont typeface="Wingdings" panose="05000000000000000000" pitchFamily="2" charset="2"/>
              <a:buChar char="q"/>
            </a:pPr>
            <a:endParaRPr lang="pl-PL" sz="1000" b="1" dirty="0"/>
          </a:p>
          <a:p>
            <a:pPr marL="628650" lvl="1" indent="-171450">
              <a:buClr>
                <a:schemeClr val="tx1"/>
              </a:buClr>
              <a:buFont typeface="Arial" panose="020B0604020202020204" pitchFamily="34" charset="0"/>
              <a:buChar char="•"/>
            </a:pPr>
            <a:r>
              <a:rPr lang="pl-PL" sz="1400" dirty="0"/>
              <a:t>Zatrzymywania się przed znakiem STOP.</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nakazanych środków ochrony osobistej.</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się do poleceń obsługi/nadzoru, służb ochrony, służby BHP lub służb ratowniczych.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Bezpiecznego przechowywania Karty Kierowcy, Karty Pojazdu, numeru PIN, kodu Planu załadunku.</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Posługiwania się wyłącznie swoją Kartą Kierowcy oraz Kartami Pojazdu wystawionymi dla pojazdu dokonującego odbioru paliwa.</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Okazania dokumentu umożliwiającego identyfikację Kierowcy lub pojazdu (w szczególności dokument stwierdzający tożsamość Kierowcy, Kartę Kierowcy, Kartę Pojazdu, dowód rejestracyjny pojazdu) na każde żądanie obsługi Terminala lub ochrony. Odmowa okazania dokumentu może skutkować brakiem możliwości realizacji odbioru paliw.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Zgłoszenia na kiosku MM wjazdu z nieopróżnionymi komorami.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Załadunku paliwa zgodnie z Planem załadunku – zarówno ilości jak i rodzaju produktów w poszczególnych komorach.</a:t>
            </a:r>
          </a:p>
        </p:txBody>
      </p:sp>
    </p:spTree>
    <p:extLst>
      <p:ext uri="{BB962C8B-B14F-4D97-AF65-F5344CB8AC3E}">
        <p14:creationId xmlns:p14="http://schemas.microsoft.com/office/powerpoint/2010/main" val="55209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BA17DE-3BC8-E305-530E-63FC8AD15F92}"/>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EA29DB5F-490D-AD7E-F127-33C9474146D3}"/>
              </a:ext>
            </a:extLst>
          </p:cNvPr>
          <p:cNvSpPr txBox="1"/>
          <p:nvPr/>
        </p:nvSpPr>
        <p:spPr>
          <a:xfrm>
            <a:off x="0" y="1340768"/>
            <a:ext cx="9144000" cy="3323987"/>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Zatrzymywania pojazdów jedynie w miejscach do tego przeznaczonych.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Kierowca zobowiązany jest do ścisłego nadzoru nad procesem pełnienia autocysterny.</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Podczas załadunku pojazd musi być zabezpieczony hamulcem postojowym a drzwi kabiny autocysterny winny pozostać zamknięte.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Prawidłowego podłączenia systemu kontroli uziemiania oraz przepełnienia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Przy nalewie odgórnym stosowania zabezpieczeń zgodnie z zasadami obowiązującymi na poszczególnych Terminalach Paliw.</a:t>
            </a:r>
          </a:p>
        </p:txBody>
      </p:sp>
    </p:spTree>
    <p:extLst>
      <p:ext uri="{BB962C8B-B14F-4D97-AF65-F5344CB8AC3E}">
        <p14:creationId xmlns:p14="http://schemas.microsoft.com/office/powerpoint/2010/main" val="45070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EDA11-FF70-DA44-29D7-1D390E230F2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2FD648FD-0A75-68EE-115B-02DE1180C38E}"/>
              </a:ext>
            </a:extLst>
          </p:cNvPr>
          <p:cNvSpPr txBox="1"/>
          <p:nvPr/>
        </p:nvSpPr>
        <p:spPr>
          <a:xfrm>
            <a:off x="0" y="1292295"/>
            <a:ext cx="9144000" cy="4401205"/>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rgbClr val="C00000"/>
              </a:buClr>
              <a:buNone/>
            </a:pPr>
            <a:endParaRPr lang="pl-PL" sz="1400" b="1" dirty="0"/>
          </a:p>
          <a:p>
            <a:pPr marL="628650" lvl="1" indent="-171450">
              <a:buClr>
                <a:schemeClr val="tx1"/>
              </a:buClr>
              <a:buFont typeface="Arial" panose="020B0604020202020204" pitchFamily="34" charset="0"/>
              <a:buChar char="•"/>
            </a:pPr>
            <a:r>
              <a:rPr lang="pl-PL" sz="1400" dirty="0"/>
              <a:t>Przechowywania Karty Kierowcy wraz z numerem PIN.</a:t>
            </a:r>
          </a:p>
          <a:p>
            <a:pPr marL="628650" lvl="1" indent="-171450">
              <a:buClr>
                <a:schemeClr val="tx1"/>
              </a:buClr>
              <a:buFont typeface="Arial" panose="020B0604020202020204" pitchFamily="34" charset="0"/>
              <a:buChar char="•"/>
            </a:pPr>
            <a:r>
              <a:rPr lang="pl-PL" sz="1400" dirty="0"/>
              <a:t>Udostępniania swojej Karty Kierowcy, numeru PIN lub kodu Planu załadunku innemu użytkownikowi                                                                                    pod groźbą pozbawienia możliwości odbioru paliw i prawa wjazdu na Terminale Paliw UNIMOT Terminale.</a:t>
            </a:r>
          </a:p>
          <a:p>
            <a:pPr marL="628650" lvl="1" indent="-171450">
              <a:buClr>
                <a:schemeClr val="tx1"/>
              </a:buClr>
              <a:buFont typeface="Arial" panose="020B0604020202020204" pitchFamily="34" charset="0"/>
              <a:buChar char="•"/>
            </a:pPr>
            <a:r>
              <a:rPr lang="pl-PL" sz="1400" dirty="0"/>
              <a:t>Palenia tytoniu i e-papierosów.</a:t>
            </a:r>
          </a:p>
          <a:p>
            <a:pPr marL="628650" lvl="1" indent="-171450">
              <a:buClr>
                <a:schemeClr val="tx1"/>
              </a:buClr>
              <a:buFont typeface="Arial" panose="020B0604020202020204" pitchFamily="34" charset="0"/>
              <a:buChar char="•"/>
            </a:pPr>
            <a:r>
              <a:rPr lang="pl-PL" sz="1400" dirty="0"/>
              <a:t>Używania ognia otwartego oraz urządzeń i narzędzi iskrzących.</a:t>
            </a:r>
          </a:p>
          <a:p>
            <a:pPr marL="628650" lvl="1" indent="-171450">
              <a:buClr>
                <a:schemeClr val="tx1"/>
              </a:buClr>
              <a:buFont typeface="Arial" panose="020B0604020202020204" pitchFamily="34" charset="0"/>
              <a:buChar char="•"/>
            </a:pPr>
            <a:r>
              <a:rPr lang="pl-PL" sz="1400" dirty="0"/>
              <a:t>Cofania pojazdów.</a:t>
            </a:r>
          </a:p>
          <a:p>
            <a:pPr marL="628650" lvl="1" indent="-171450">
              <a:buClr>
                <a:schemeClr val="tx1"/>
              </a:buClr>
              <a:buFont typeface="Arial" panose="020B0604020202020204" pitchFamily="34" charset="0"/>
              <a:buChar char="•"/>
            </a:pPr>
            <a:r>
              <a:rPr lang="pl-PL" sz="1400" dirty="0"/>
              <a:t>Włączania telefonów komórkowych, odbiorników radiowych i krótkofalowych, ogrzewania oraz innych                                                                              odbiorników elektrycznych mogących spowodować zaiskrzenie (nie dotyczy autocystern oczekujących                                                                                             na parkingu). </a:t>
            </a:r>
          </a:p>
          <a:p>
            <a:pPr marL="628650" lvl="1" indent="-171450">
              <a:buClr>
                <a:schemeClr val="tx1"/>
              </a:buClr>
              <a:buFont typeface="Arial" panose="020B0604020202020204" pitchFamily="34" charset="0"/>
              <a:buChar char="•"/>
            </a:pPr>
            <a:r>
              <a:rPr lang="pl-PL" sz="1400" dirty="0"/>
              <a:t>Wnoszenia, spożywania, posiadani i przebywania pod wpływem alkoholu, środków odurzających                                                                                                                                                                         i psychotropowych.</a:t>
            </a:r>
          </a:p>
          <a:p>
            <a:pPr marL="628650" lvl="1" indent="-171450">
              <a:buClr>
                <a:schemeClr val="tx1"/>
              </a:buClr>
              <a:buFont typeface="Arial" panose="020B0604020202020204" pitchFamily="34" charset="0"/>
              <a:buChar char="•"/>
            </a:pPr>
            <a:r>
              <a:rPr lang="pl-PL" sz="1400" dirty="0"/>
              <a:t>Wnoszenia broni i narzędzi niebezpiecznych.</a:t>
            </a:r>
          </a:p>
          <a:p>
            <a:pPr marL="628650" lvl="1" indent="-171450">
              <a:buClr>
                <a:schemeClr val="tx1"/>
              </a:buClr>
              <a:buFont typeface="Arial" panose="020B0604020202020204" pitchFamily="34" charset="0"/>
              <a:buChar char="•"/>
            </a:pPr>
            <a:r>
              <a:rPr lang="pl-PL" sz="1400" dirty="0"/>
              <a:t>Przekraczania prędkości ograniczonej znakami drogowymi.</a:t>
            </a:r>
          </a:p>
          <a:p>
            <a:pPr marL="628650" lvl="1" indent="-171450">
              <a:buClr>
                <a:schemeClr val="tx1"/>
              </a:buClr>
              <a:buFont typeface="Arial" panose="020B0604020202020204" pitchFamily="34" charset="0"/>
              <a:buChar char="•"/>
            </a:pPr>
            <a:r>
              <a:rPr lang="pl-PL" sz="1400" dirty="0"/>
              <a:t>Usiłowania kradzieży/kradzieży mienia.</a:t>
            </a:r>
          </a:p>
          <a:p>
            <a:pPr marL="628650" lvl="1" indent="-171450">
              <a:buClr>
                <a:schemeClr val="tx1"/>
              </a:buClr>
              <a:buFont typeface="Arial" panose="020B0604020202020204" pitchFamily="34" charset="0"/>
              <a:buChar char="•"/>
            </a:pPr>
            <a:r>
              <a:rPr lang="pl-PL" sz="1400" dirty="0"/>
              <a:t>Fotografowania i filmowania bez zezwolenia lub niezgodnie z zezwoleniem.</a:t>
            </a:r>
          </a:p>
          <a:p>
            <a:pPr marL="628650" lvl="1" indent="-171450">
              <a:buClr>
                <a:schemeClr val="tx1"/>
              </a:buClr>
              <a:buFont typeface="Arial" panose="020B0604020202020204" pitchFamily="34" charset="0"/>
              <a:buChar char="•"/>
            </a:pPr>
            <a:r>
              <a:rPr lang="pl-PL" sz="1400" dirty="0"/>
              <a:t>Obsługi urządzeń oraz wykonywania prac bez wymaganych kwalifikacji i uprawnień.</a:t>
            </a:r>
          </a:p>
        </p:txBody>
      </p:sp>
      <p:grpSp>
        <p:nvGrpSpPr>
          <p:cNvPr id="5" name="Grupa 4">
            <a:extLst>
              <a:ext uri="{FF2B5EF4-FFF2-40B4-BE49-F238E27FC236}">
                <a16:creationId xmlns:a16="http://schemas.microsoft.com/office/drawing/2014/main" id="{C4B10A59-39AD-872D-8B32-E37970F2AF23}"/>
              </a:ext>
            </a:extLst>
          </p:cNvPr>
          <p:cNvGrpSpPr/>
          <p:nvPr/>
        </p:nvGrpSpPr>
        <p:grpSpPr>
          <a:xfrm>
            <a:off x="341974" y="5589662"/>
            <a:ext cx="8356758" cy="815623"/>
            <a:chOff x="331962" y="5150940"/>
            <a:chExt cx="8356758" cy="739573"/>
          </a:xfrm>
        </p:grpSpPr>
        <p:pic>
          <p:nvPicPr>
            <p:cNvPr id="6" name="Picture 2">
              <a:extLst>
                <a:ext uri="{FF2B5EF4-FFF2-40B4-BE49-F238E27FC236}">
                  <a16:creationId xmlns:a16="http://schemas.microsoft.com/office/drawing/2014/main" id="{19A8287F-8ADF-112B-9A3E-B9218DF16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917" y="5156761"/>
              <a:ext cx="762451" cy="7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BDB85A22-B9E7-4BBB-4AD8-F22F0D8B6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163337"/>
              <a:ext cx="746992" cy="7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903CDA83-7E6B-9A4D-E00B-9B929CC00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62" y="5160687"/>
              <a:ext cx="786050"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60C7F733-9A6B-DE56-6EF9-D4BCF1A63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165658"/>
              <a:ext cx="746990" cy="71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a:extLst>
                <a:ext uri="{FF2B5EF4-FFF2-40B4-BE49-F238E27FC236}">
                  <a16:creationId xmlns:a16="http://schemas.microsoft.com/office/drawing/2014/main" id="{4F672747-614B-E19F-250C-1AA97E6B1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170299"/>
              <a:ext cx="732344" cy="7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889A2D4F-D84A-FD81-51ED-5C293EF65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480"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4318E4D8-A937-865A-BF69-9A731B72F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3648" y="5150940"/>
              <a:ext cx="768852" cy="73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DBC2F41F-E69F-19DD-2BEA-589E3625FD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3658"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D607DF5-7F22-6619-1973-4AB9675707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5632" y="5170819"/>
              <a:ext cx="733003" cy="6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A2CDA8A8-C486-31B2-7F52-E7BA59C77EC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93" t="2463" r="14496" b="1402"/>
            <a:stretch/>
          </p:blipFill>
          <p:spPr bwMode="auto">
            <a:xfrm>
              <a:off x="2123728" y="5163699"/>
              <a:ext cx="735587" cy="71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942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C1572-44B6-1D88-CBF9-24D28A0FD1F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6D39EBB-5648-60DE-097E-55E8790C7413}"/>
              </a:ext>
            </a:extLst>
          </p:cNvPr>
          <p:cNvSpPr txBox="1"/>
          <p:nvPr/>
        </p:nvSpPr>
        <p:spPr>
          <a:xfrm>
            <a:off x="0" y="1313036"/>
            <a:ext cx="9144000" cy="4985980"/>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Wjazdu autocystern na teren nalewni bez aktualnego Planu załadunku.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Przebierania odzieży na terenie nalewni.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Przebywania na terenie kolejowym, magazynowym oraz pompowni technologicznej.</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opróżniania (</a:t>
            </a:r>
            <a:r>
              <a:rPr lang="pl-PL" sz="1400" dirty="0" err="1"/>
              <a:t>resztkowania</a:t>
            </a:r>
            <a:r>
              <a:rPr lang="pl-PL" sz="1400" dirty="0"/>
              <a:t>) ramion nalewczych.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Przelewania produktów pomiędzy komorami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operacji niezwiązanych z załadunkiem.</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Zanieczyszczania terenu, w szczególności substancjami ropopochodnymi.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Przerywania nalewu bez ważnej przyczyny. W przypadku przerwania pełnienia komory należy o tym fakcie natychmiast poinformować pracownika Terminala przed odjazdem z wyspy.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Uruchamiania silnika pojazdu przy podłączonym systemie przepełnienia, ramieniu nalewczym jak i uziemieniu.</a:t>
            </a:r>
          </a:p>
          <a:p>
            <a:pPr lvl="1">
              <a:buClr>
                <a:schemeClr val="tx1"/>
              </a:buClr>
            </a:pPr>
            <a:endParaRPr lang="pl-PL" sz="1000" dirty="0"/>
          </a:p>
        </p:txBody>
      </p:sp>
    </p:spTree>
    <p:extLst>
      <p:ext uri="{BB962C8B-B14F-4D97-AF65-F5344CB8AC3E}">
        <p14:creationId xmlns:p14="http://schemas.microsoft.com/office/powerpoint/2010/main" val="216641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23854-64A9-6FDD-00CA-87D5D70894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DE78E1E-1F71-D7D9-C1CC-5880FAB21369}"/>
              </a:ext>
            </a:extLst>
          </p:cNvPr>
          <p:cNvSpPr txBox="1"/>
          <p:nvPr/>
        </p:nvSpPr>
        <p:spPr>
          <a:xfrm>
            <a:off x="0" y="1412776"/>
            <a:ext cx="9144000" cy="2800767"/>
          </a:xfrm>
          <a:prstGeom prst="rect">
            <a:avLst/>
          </a:prstGeom>
          <a:noFill/>
        </p:spPr>
        <p:txBody>
          <a:bodyPr wrap="square">
            <a:spAutoFit/>
          </a:bodyPr>
          <a:lstStyle/>
          <a:p>
            <a:pPr marL="457200" lvl="1" indent="0">
              <a:buNone/>
            </a:pPr>
            <a:r>
              <a:rPr lang="pl-PL" sz="1600" dirty="0"/>
              <a:t>Kierowca, który nie zastosuje się do:</a:t>
            </a:r>
          </a:p>
          <a:p>
            <a:pPr marL="457200" lvl="1" indent="0">
              <a:buNone/>
            </a:pPr>
            <a:endParaRPr lang="pl-PL" sz="1600" dirty="0"/>
          </a:p>
          <a:p>
            <a:pPr lvl="2">
              <a:buFontTx/>
              <a:buChar char="-"/>
            </a:pPr>
            <a:r>
              <a:rPr lang="pl-PL" sz="1600" dirty="0"/>
              <a:t> obowiązujących przepisów bezpieczeństwa, </a:t>
            </a:r>
          </a:p>
          <a:p>
            <a:pPr marL="914400" lvl="2" indent="0">
              <a:buNone/>
            </a:pPr>
            <a:endParaRPr lang="pl-PL" sz="1600" dirty="0"/>
          </a:p>
          <a:p>
            <a:pPr lvl="2">
              <a:buFontTx/>
              <a:buChar char="-"/>
            </a:pPr>
            <a:r>
              <a:rPr lang="pl-PL" sz="1600" dirty="0"/>
              <a:t> Zasad postępowania obowiązujących na poszczególnych Terminalach Paliw UNIMOT Terminale,</a:t>
            </a:r>
          </a:p>
          <a:p>
            <a:pPr marL="914400" lvl="2" indent="0">
              <a:buNone/>
            </a:pPr>
            <a:endParaRPr lang="pl-PL" sz="1600" dirty="0"/>
          </a:p>
          <a:p>
            <a:pPr lvl="2">
              <a:buFontTx/>
              <a:buChar char="-"/>
            </a:pPr>
            <a:r>
              <a:rPr lang="pl-PL" sz="1600" dirty="0"/>
              <a:t> Zasad samoobsługowego odbioru paliw w Terminalach Paliw UNIMOT Terminale Sp. z o.o. przy wykorzystaniu kart zbliżeniowych, </a:t>
            </a:r>
          </a:p>
          <a:p>
            <a:pPr marL="914400" lvl="2" indent="0">
              <a:buNone/>
            </a:pPr>
            <a:endParaRPr lang="pl-PL" sz="1600" dirty="0"/>
          </a:p>
          <a:p>
            <a:pPr marL="457200" lvl="1" indent="0">
              <a:buNone/>
            </a:pPr>
            <a:r>
              <a:rPr lang="pl-PL" sz="1600" dirty="0"/>
              <a:t>może zostać pozbawiony możliwości odbioru paliw z puli UNIMOT Terminale Sp. z o.o. i prawa wjazdu na Terminale Paliw UNIMOT Terminale już po zidentyfikowaniu pierwszego przewinienia.</a:t>
            </a:r>
          </a:p>
        </p:txBody>
      </p:sp>
    </p:spTree>
    <p:extLst>
      <p:ext uri="{BB962C8B-B14F-4D97-AF65-F5344CB8AC3E}">
        <p14:creationId xmlns:p14="http://schemas.microsoft.com/office/powerpoint/2010/main" val="225819149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2882</Words>
  <Application>Microsoft Office PowerPoint</Application>
  <PresentationFormat>Pokaz na ekranie (4:3)</PresentationFormat>
  <Paragraphs>331</Paragraphs>
  <Slides>23</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23</vt:i4>
      </vt:variant>
    </vt:vector>
  </HeadingPairs>
  <TitlesOfParts>
    <vt:vector size="32" baseType="lpstr">
      <vt:lpstr>Arial</vt:lpstr>
      <vt:lpstr>Arial Black</vt:lpstr>
      <vt:lpstr>Calibri</vt:lpstr>
      <vt:lpstr>Calibri Light</vt:lpstr>
      <vt:lpstr>Helvetica Neue Light</vt:lpstr>
      <vt:lpstr>Lato</vt:lpstr>
      <vt:lpstr>Wingdings</vt:lpstr>
      <vt:lpstr>Wingdings 2</vt:lpstr>
      <vt:lpstr>Motyw pakietu Office</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UNIMOT Terminale Sp. z o.o.</dc:title>
  <dc:creator>Niekowal Piotr</dc:creator>
  <cp:lastModifiedBy>Piechówka Wojciech</cp:lastModifiedBy>
  <cp:revision>23</cp:revision>
  <dcterms:created xsi:type="dcterms:W3CDTF">2024-11-25T17:06:05Z</dcterms:created>
  <dcterms:modified xsi:type="dcterms:W3CDTF">2024-12-11T09:26:36Z</dcterms:modified>
</cp:coreProperties>
</file>