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5"/>
  </p:notesMasterIdLst>
  <p:handoutMasterIdLst>
    <p:handoutMasterId r:id="rId26"/>
  </p:handoutMasterIdLst>
  <p:sldIdLst>
    <p:sldId id="686" r:id="rId2"/>
    <p:sldId id="687" r:id="rId3"/>
    <p:sldId id="688" r:id="rId4"/>
    <p:sldId id="689" r:id="rId5"/>
    <p:sldId id="690" r:id="rId6"/>
    <p:sldId id="691" r:id="rId7"/>
    <p:sldId id="692" r:id="rId8"/>
    <p:sldId id="693" r:id="rId9"/>
    <p:sldId id="694" r:id="rId10"/>
    <p:sldId id="695" r:id="rId11"/>
    <p:sldId id="710" r:id="rId12"/>
    <p:sldId id="697" r:id="rId13"/>
    <p:sldId id="698" r:id="rId14"/>
    <p:sldId id="699" r:id="rId15"/>
    <p:sldId id="700" r:id="rId16"/>
    <p:sldId id="701" r:id="rId17"/>
    <p:sldId id="702" r:id="rId18"/>
    <p:sldId id="703" r:id="rId19"/>
    <p:sldId id="704" r:id="rId20"/>
    <p:sldId id="705" r:id="rId21"/>
    <p:sldId id="706" r:id="rId22"/>
    <p:sldId id="709" r:id="rId23"/>
    <p:sldId id="684" r:id="rId24"/>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4815F-7F2A-139E-EDA0-987F2087B243}" name="Piechówka Wojciech" initials="WP" userId="S::16wpiec1@unimot.pl::51dbb925-d625-4161-8f7d-fa5daa35e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12" autoAdjust="0"/>
  </p:normalViewPr>
  <p:slideViewPr>
    <p:cSldViewPr>
      <p:cViewPr varScale="1">
        <p:scale>
          <a:sx n="111" d="100"/>
          <a:sy n="111" d="100"/>
        </p:scale>
        <p:origin x="4219"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solidFill>
                  <a:schemeClr val="tx1"/>
                </a:solidFill>
                <a:effectLst>
                  <a:outerShdw blurRad="38100" dist="38100" dir="2700000" algn="tl">
                    <a:srgbClr val="000000">
                      <a:alpha val="43137"/>
                    </a:srgbClr>
                  </a:outerShdw>
                </a:effectLst>
                <a:ea typeface="Arial Black" pitchFamily="34" charset="0"/>
              </a:rPr>
              <a:t>TERMINAL PALIW RYPIN</a:t>
            </a: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a:t>
            </a: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2641D-629D-2C98-2648-B934BFA70F9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1F2119-2CFE-C4D6-462F-CD98D83E7B8E}"/>
              </a:ext>
            </a:extLst>
          </p:cNvPr>
          <p:cNvSpPr txBox="1"/>
          <p:nvPr/>
        </p:nvSpPr>
        <p:spPr>
          <a:xfrm>
            <a:off x="0" y="1340768"/>
            <a:ext cx="9144000" cy="276999"/>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RYPINIE </a:t>
            </a:r>
          </a:p>
        </p:txBody>
      </p:sp>
      <p:pic>
        <p:nvPicPr>
          <p:cNvPr id="5" name="Obraz 4">
            <a:extLst>
              <a:ext uri="{FF2B5EF4-FFF2-40B4-BE49-F238E27FC236}">
                <a16:creationId xmlns:a16="http://schemas.microsoft.com/office/drawing/2014/main" id="{F91E6923-A61D-2017-5C53-E3A7E8DBC980}"/>
              </a:ext>
            </a:extLst>
          </p:cNvPr>
          <p:cNvPicPr>
            <a:picLocks noChangeAspect="1"/>
          </p:cNvPicPr>
          <p:nvPr/>
        </p:nvPicPr>
        <p:blipFill>
          <a:blip r:embed="rId2"/>
          <a:stretch>
            <a:fillRect/>
          </a:stretch>
        </p:blipFill>
        <p:spPr>
          <a:xfrm rot="5400000">
            <a:off x="2115530" y="905885"/>
            <a:ext cx="4768923" cy="6192688"/>
          </a:xfrm>
          <a:prstGeom prst="rect">
            <a:avLst/>
          </a:prstGeom>
        </p:spPr>
      </p:pic>
      <p:pic>
        <p:nvPicPr>
          <p:cNvPr id="7" name="Obraz 6">
            <a:extLst>
              <a:ext uri="{FF2B5EF4-FFF2-40B4-BE49-F238E27FC236}">
                <a16:creationId xmlns:a16="http://schemas.microsoft.com/office/drawing/2014/main" id="{0F15B848-03D8-136F-6291-99E914450E11}"/>
              </a:ext>
            </a:extLst>
          </p:cNvPr>
          <p:cNvPicPr>
            <a:picLocks noChangeAspect="1"/>
          </p:cNvPicPr>
          <p:nvPr/>
        </p:nvPicPr>
        <p:blipFill>
          <a:blip r:embed="rId3"/>
          <a:stretch>
            <a:fillRect/>
          </a:stretch>
        </p:blipFill>
        <p:spPr>
          <a:xfrm rot="16200000">
            <a:off x="1470142" y="1551275"/>
            <a:ext cx="1595207" cy="1728194"/>
          </a:xfrm>
          <a:prstGeom prst="rect">
            <a:avLst/>
          </a:prstGeom>
        </p:spPr>
      </p:pic>
    </p:spTree>
    <p:extLst>
      <p:ext uri="{BB962C8B-B14F-4D97-AF65-F5344CB8AC3E}">
        <p14:creationId xmlns:p14="http://schemas.microsoft.com/office/powerpoint/2010/main" val="212724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282" y="1422611"/>
            <a:ext cx="9144000" cy="3754874"/>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RYPINIE</a:t>
            </a: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Rypin</a:t>
            </a:r>
          </a:p>
          <a:p>
            <a:pPr marL="457200" lvl="1" indent="0">
              <a:buClr>
                <a:srgbClr val="C00000"/>
              </a:buClr>
              <a:buNone/>
            </a:pPr>
            <a:r>
              <a:rPr lang="pl-PL" sz="1400" dirty="0">
                <a:solidFill>
                  <a:prstClr val="black"/>
                </a:solidFill>
              </a:rPr>
              <a:t>ul. Dworcowa 27</a:t>
            </a:r>
          </a:p>
          <a:p>
            <a:pPr marL="457200" lvl="1" indent="0">
              <a:buClr>
                <a:srgbClr val="C00000"/>
              </a:buClr>
              <a:buNone/>
            </a:pPr>
            <a:r>
              <a:rPr lang="pl-PL" sz="1400" dirty="0">
                <a:solidFill>
                  <a:prstClr val="black"/>
                </a:solidFill>
              </a:rPr>
              <a:t>87-500 Rypin </a:t>
            </a:r>
          </a:p>
          <a:p>
            <a:pPr marL="457200" lvl="1" indent="0">
              <a:buClr>
                <a:srgbClr val="C00000"/>
              </a:buClr>
              <a:buNone/>
            </a:pPr>
            <a:r>
              <a:rPr lang="pl-PL" sz="1400" dirty="0">
                <a:solidFill>
                  <a:prstClr val="black"/>
                </a:solidFill>
              </a:rPr>
              <a:t>Telefon: 54/280 24 88</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0" indent="0">
              <a:buNone/>
            </a:pPr>
            <a:endParaRPr lang="pl-PL" sz="1400" b="1" dirty="0">
              <a:solidFill>
                <a:prstClr val="black"/>
              </a:solidFill>
            </a:endParaRPr>
          </a:p>
          <a:p>
            <a:pPr marL="457200" lvl="1" indent="0">
              <a:buClr>
                <a:srgbClr val="C00000"/>
              </a:buClr>
              <a:buNone/>
            </a:pPr>
            <a:r>
              <a:rPr lang="pl-PL" sz="1400" dirty="0"/>
              <a:t>Pon. – Pt.</a:t>
            </a:r>
          </a:p>
          <a:p>
            <a:pPr marL="457200" lvl="1" indent="0">
              <a:buClr>
                <a:srgbClr val="C00000"/>
              </a:buClr>
              <a:buNone/>
            </a:pPr>
            <a:r>
              <a:rPr lang="pl-PL" sz="1400" dirty="0"/>
              <a:t>06:00 – 22:00</a:t>
            </a:r>
          </a:p>
          <a:p>
            <a:pPr marL="457200" lvl="1" indent="0">
              <a:buClr>
                <a:srgbClr val="C00000"/>
              </a:buClr>
              <a:buNone/>
            </a:pPr>
            <a:r>
              <a:rPr lang="pl-PL" sz="1400" dirty="0"/>
              <a:t>Sobota</a:t>
            </a:r>
          </a:p>
          <a:p>
            <a:pPr marL="457200" lvl="1" indent="0">
              <a:buClr>
                <a:srgbClr val="C00000"/>
              </a:buClr>
              <a:buNone/>
            </a:pPr>
            <a:r>
              <a:rPr lang="pl-PL" sz="1400" dirty="0"/>
              <a:t>06:00 – 14:00</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0" y="1484784"/>
            <a:ext cx="9144000" cy="3539430"/>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RYPINIE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rgbClr val="C00000"/>
              </a:buClr>
              <a:buNone/>
            </a:pPr>
            <a:endParaRPr lang="pl-PL" sz="1400" b="1" dirty="0"/>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Podjechać do zewnętrznego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lvl="1">
              <a:buClr>
                <a:schemeClr val="tx1"/>
              </a:buClr>
            </a:pPr>
            <a:endParaRPr lang="pl-PL" sz="1400" dirty="0"/>
          </a:p>
          <a:p>
            <a:pPr marL="628650" lvl="1" indent="-171450">
              <a:buClr>
                <a:prstClr val="black"/>
              </a:buClr>
              <a:buFont typeface="Arial" panose="020B0604020202020204" pitchFamily="34" charset="0"/>
              <a:buChar char="•"/>
            </a:pPr>
            <a:r>
              <a:rPr lang="pl-PL" sz="1400" dirty="0">
                <a:solidFill>
                  <a:prstClr val="black"/>
                </a:solidFill>
              </a:rPr>
              <a:t>Po otwarciu szlabanu wjechać na teren Terminala Paliw.</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Podjechać na wskazane na Planie Załadunku stanowisko nalewcze.</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postępować zgodnie z instrukcją stanowiskową danego nalewaka.</a:t>
            </a: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4985980"/>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a:solidFill>
                  <a:prstClr val="black"/>
                </a:solidFill>
              </a:rPr>
              <a:t>Aby rozpocząć nalew należy:</a:t>
            </a:r>
          </a:p>
          <a:p>
            <a:pPr marL="457200" lvl="1" indent="0">
              <a:buNone/>
            </a:pPr>
            <a:endParaRPr lang="pl-PL" sz="1400" dirty="0"/>
          </a:p>
          <a:p>
            <a:pPr marL="628650" lvl="1" indent="-171450">
              <a:buFont typeface="Arial" panose="020B0604020202020204" pitchFamily="34" charset="0"/>
              <a:buChar char="•"/>
            </a:pPr>
            <a:r>
              <a:rPr lang="pl-PL" sz="1400" dirty="0"/>
              <a:t>Podłączyć uziemienie oraz system kontroli przepełnienia i uziemienia do cysterny.</a:t>
            </a:r>
          </a:p>
          <a:p>
            <a:pPr marL="457200" lvl="1" indent="0">
              <a:buNone/>
            </a:pPr>
            <a:endParaRPr lang="pl-PL" sz="1400" dirty="0"/>
          </a:p>
          <a:p>
            <a:pPr marL="628650" lvl="1" indent="-171450">
              <a:buFont typeface="Arial" panose="020B0604020202020204" pitchFamily="34" charset="0"/>
              <a:buChar char="•"/>
            </a:pPr>
            <a:r>
              <a:rPr lang="x-none" sz="1400" dirty="0"/>
              <a:t>Podłączyć ramię odzysku oparów.</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Podłączyć ramiona nalewcze do odpowiednich króćców komór cysterny zgodnie z Planem załadunku</a:t>
            </a:r>
            <a:r>
              <a:rPr lang="pl-PL" sz="1400" dirty="0"/>
              <a:t>.</a:t>
            </a:r>
          </a:p>
          <a:p>
            <a:pPr lvl="1"/>
            <a:endParaRPr lang="pl-PL" sz="1400" dirty="0"/>
          </a:p>
          <a:p>
            <a:pPr marL="628650" lvl="1" indent="-171450">
              <a:buFont typeface="Arial" panose="020B0604020202020204" pitchFamily="34" charset="0"/>
              <a:buChar char="•"/>
            </a:pPr>
            <a:r>
              <a:rPr lang="pl-PL" sz="1400" dirty="0"/>
              <a:t>Sprawdzić czy zawór trójdrożny ustawiony jest w pozycji</a:t>
            </a:r>
            <a:r>
              <a:rPr lang="pl-PL" sz="1400" dirty="0">
                <a:effectLst/>
                <a:latin typeface="Calibri" panose="020F0502020204030204" pitchFamily="34" charset="0"/>
                <a:ea typeface="Calibri" panose="020F0502020204030204" pitchFamily="34" charset="0"/>
              </a:rPr>
              <a:t> „nalew oddolny”</a:t>
            </a:r>
            <a:r>
              <a:rPr lang="pl-PL" sz="1400" dirty="0"/>
              <a:t>.</a:t>
            </a:r>
          </a:p>
          <a:p>
            <a:pPr lvl="1"/>
            <a:endParaRPr lang="pl-PL" sz="1400" dirty="0"/>
          </a:p>
          <a:p>
            <a:pPr marL="628650" lvl="1" indent="-171450">
              <a:buFont typeface="Arial" panose="020B0604020202020204" pitchFamily="34" charset="0"/>
              <a:buChar char="•"/>
            </a:pPr>
            <a:r>
              <a:rPr lang="pl-PL" sz="1400" dirty="0"/>
              <a:t>Wprowadzić KOD DYSPOZYCJI na sterowniku nalewu i zatwierdzić go przyciskiem „ENTER”.</a:t>
            </a:r>
          </a:p>
          <a:p>
            <a:pPr lvl="1"/>
            <a:endParaRPr lang="pl-PL" sz="1400" dirty="0"/>
          </a:p>
          <a:p>
            <a:pPr marL="628650" lvl="1" indent="-171450">
              <a:buFont typeface="Arial" panose="020B0604020202020204" pitchFamily="34" charset="0"/>
              <a:buChar char="•"/>
            </a:pPr>
            <a:r>
              <a:rPr lang="pl-PL" sz="1400" dirty="0"/>
              <a:t>Wprowadzić NUMER komory i zatwierdzić go przyciskiem „ENTER”.       </a:t>
            </a:r>
          </a:p>
          <a:p>
            <a:pPr lvl="1"/>
            <a:endParaRPr lang="pl-PL" sz="1400" dirty="0"/>
          </a:p>
          <a:p>
            <a:pPr marL="628650" lvl="1" indent="-171450">
              <a:buFont typeface="Arial" panose="020B0604020202020204" pitchFamily="34" charset="0"/>
              <a:buChar char="•"/>
            </a:pPr>
            <a:r>
              <a:rPr lang="x-none" sz="1400" dirty="0"/>
              <a:t>Upewnić się czy zadana ilość produktu odpowiada pojemności komory.</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Rozpocząć nalew wciskając przycisk „START”</a:t>
            </a:r>
            <a:r>
              <a:rPr lang="pl-PL" sz="1400" dirty="0"/>
              <a:t> i c</a:t>
            </a:r>
            <a:r>
              <a:rPr lang="x-none" sz="1400" dirty="0"/>
              <a:t>zekać na odmierzenie zadanej ilości</a:t>
            </a:r>
            <a:r>
              <a:rPr lang="pl-PL" sz="1400" dirty="0"/>
              <a:t>.</a:t>
            </a:r>
          </a:p>
          <a:p>
            <a:pPr marL="457200" lvl="1" indent="0">
              <a:buNone/>
            </a:pPr>
            <a:endParaRPr lang="pl-PL" sz="1400" dirty="0"/>
          </a:p>
          <a:p>
            <a:pPr marL="628650" lvl="1" indent="-171450">
              <a:buFont typeface="Arial" panose="020B0604020202020204" pitchFamily="34" charset="0"/>
              <a:buChar char="•"/>
            </a:pPr>
            <a:r>
              <a:rPr lang="pl-PL" sz="1400" dirty="0"/>
              <a:t>Po zakończeniu nalewu o</a:t>
            </a:r>
            <a:r>
              <a:rPr lang="x-none" sz="1400" dirty="0"/>
              <a:t>dłączyć ramię nalewaka od cysterny, odstawiając je w pozycję zaparkowaną.</a:t>
            </a:r>
            <a:endParaRPr lang="pl-PL" sz="1400" dirty="0"/>
          </a:p>
          <a:p>
            <a:pPr marL="628650" lvl="1" indent="-171450">
              <a:buFont typeface="Arial" panose="020B0604020202020204" pitchFamily="34" charset="0"/>
              <a:buChar char="•"/>
            </a:pPr>
            <a:endParaRPr lang="pl-PL" sz="1200" dirty="0"/>
          </a:p>
          <a:p>
            <a:pPr marL="628650" lvl="1" indent="-171450">
              <a:buFont typeface="Arial" panose="020B0604020202020204" pitchFamily="34" charset="0"/>
              <a:buChar char="•"/>
            </a:pPr>
            <a:endParaRPr lang="pl-PL" sz="1200" dirty="0"/>
          </a:p>
        </p:txBody>
      </p:sp>
    </p:spTree>
    <p:extLst>
      <p:ext uri="{BB962C8B-B14F-4D97-AF65-F5344CB8AC3E}">
        <p14:creationId xmlns:p14="http://schemas.microsoft.com/office/powerpoint/2010/main" val="24061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5001369"/>
          </a:xfrm>
          <a:prstGeom prst="rect">
            <a:avLst/>
          </a:prstGeom>
          <a:noFill/>
        </p:spPr>
        <p:txBody>
          <a:bodyPr wrap="square">
            <a:spAutoFit/>
          </a:bodyPr>
          <a:lstStyle/>
          <a:p>
            <a:pPr marL="457200" lvl="1" indent="0">
              <a:buNone/>
            </a:pPr>
            <a:endParaRPr lang="pl-PL" sz="1100" b="1" dirty="0">
              <a:solidFill>
                <a:prstClr val="black"/>
              </a:solidFill>
            </a:endParaRPr>
          </a:p>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Po zakończeniu nalewu należy:</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t>Sprawdzić czy wszystkie zawory są zamknięte.</a:t>
            </a:r>
          </a:p>
          <a:p>
            <a:pPr lvl="1"/>
            <a:endParaRPr lang="pl-PL" sz="1400" dirty="0"/>
          </a:p>
          <a:p>
            <a:pPr marL="628650" lvl="1" indent="-171450">
              <a:buFont typeface="Arial" panose="020B0604020202020204" pitchFamily="34" charset="0"/>
              <a:buChar char="•"/>
              <a:tabLst>
                <a:tab pos="541338" algn="l"/>
              </a:tabLst>
            </a:pPr>
            <a:r>
              <a:rPr lang="pl-PL" sz="1400" dirty="0">
                <a:solidFill>
                  <a:prstClr val="black"/>
                </a:solidFill>
              </a:rPr>
              <a:t>Odłączyć ramiona nalewcze i odzysku oparów.</a:t>
            </a:r>
          </a:p>
          <a:p>
            <a:pPr lvl="1">
              <a:tabLst>
                <a:tab pos="541338" algn="l"/>
              </a:tabLst>
            </a:pPr>
            <a:endParaRPr lang="pl-PL" sz="1400" dirty="0">
              <a:solidFill>
                <a:prstClr val="black"/>
              </a:solidFill>
            </a:endParaRPr>
          </a:p>
          <a:p>
            <a:pPr marL="628650" lvl="1" indent="-171450">
              <a:buFont typeface="Arial" panose="020B0604020202020204" pitchFamily="34" charset="0"/>
              <a:buChar char="•"/>
            </a:pPr>
            <a:r>
              <a:rPr lang="pl-PL" sz="1400" dirty="0"/>
              <a:t>Odłączyć</a:t>
            </a:r>
            <a:r>
              <a:rPr lang="x-none" sz="1400" dirty="0"/>
              <a:t> </a:t>
            </a:r>
            <a:r>
              <a:rPr lang="pl-PL" sz="1400" dirty="0"/>
              <a:t>system </a:t>
            </a:r>
            <a:r>
              <a:rPr lang="x-none" sz="1400" dirty="0"/>
              <a:t>kontroli przepełnienia i uziemienia cysterny</a:t>
            </a:r>
            <a:r>
              <a:rPr lang="pl-PL" sz="1400" dirty="0"/>
              <a:t> oraz </a:t>
            </a:r>
            <a:r>
              <a:rPr lang="x-none" sz="1400" dirty="0"/>
              <a:t>uziemienie.</a:t>
            </a:r>
            <a:endParaRPr lang="pl-PL" sz="1400" dirty="0"/>
          </a:p>
          <a:p>
            <a:pPr marL="457200" lvl="1" indent="0">
              <a:buNone/>
            </a:pPr>
            <a:endParaRPr lang="pl-PL" sz="1400" b="1" dirty="0">
              <a:solidFill>
                <a:prstClr val="black"/>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UWAGA:</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solidFill>
                  <a:prstClr val="black"/>
                </a:solidFill>
              </a:rPr>
              <a:t>Na wysepce znajduje się przycisk „ STOP AWARYJNY” – zatrzymuje on wszystkie nalewy na wysepce.</a:t>
            </a:r>
          </a:p>
          <a:p>
            <a:pPr marL="628650" lvl="1" indent="-171450">
              <a:buFont typeface="Arial" panose="020B0604020202020204" pitchFamily="34" charset="0"/>
              <a:buChar char="•"/>
            </a:pPr>
            <a:r>
              <a:rPr lang="pl-PL" sz="1400" dirty="0">
                <a:solidFill>
                  <a:prstClr val="black"/>
                </a:solidFill>
              </a:rPr>
              <a:t>Na sterowniku nalewu znajduje się przycisk „STOP” – zatrzymuje on wszystkie nalewy na danym sterowniku nalewu.</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Nalew zatrzymany na 500dm³ przed końcem pełnienia komory zgodnie z Planem załadunku nie będzie kontynuowany (dolewany).</a:t>
            </a:r>
          </a:p>
          <a:p>
            <a:pPr marL="628650" lvl="1" indent="-171450">
              <a:buFont typeface="Arial" panose="020B0604020202020204" pitchFamily="34" charset="0"/>
              <a:buChar char="•"/>
            </a:pPr>
            <a:r>
              <a:rPr lang="pl-PL" sz="1400" dirty="0">
                <a:solidFill>
                  <a:prstClr val="black"/>
                </a:solidFill>
              </a:rPr>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308162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A83555-8430-FBDA-EABF-A67D78AE93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AC93F486-A509-0051-16F1-017981222638}"/>
              </a:ext>
            </a:extLst>
          </p:cNvPr>
          <p:cNvSpPr txBox="1"/>
          <p:nvPr/>
        </p:nvSpPr>
        <p:spPr>
          <a:xfrm>
            <a:off x="0" y="1412776"/>
            <a:ext cx="9144000" cy="4185761"/>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ODGÓRNY </a:t>
            </a:r>
          </a:p>
          <a:p>
            <a:pPr marL="457200" lvl="1" indent="0">
              <a:buClr>
                <a:srgbClr val="C00000"/>
              </a:buClr>
              <a:buNone/>
            </a:pPr>
            <a:endParaRPr lang="pl-PL" sz="1400" b="1" dirty="0"/>
          </a:p>
          <a:p>
            <a:pPr marL="457200" lvl="1" indent="0">
              <a:buClr>
                <a:srgbClr val="C00000"/>
              </a:buClr>
              <a:buNone/>
            </a:pPr>
            <a:r>
              <a:rPr lang="pl-PL" sz="1400" b="1" dirty="0"/>
              <a:t>Aby rozpocząć nalew należy:</a:t>
            </a:r>
          </a:p>
          <a:p>
            <a:pPr marL="457200" lvl="1" indent="0">
              <a:buClr>
                <a:srgbClr val="C00000"/>
              </a:buClr>
              <a:buNone/>
            </a:pPr>
            <a:endParaRPr lang="pl-PL" sz="1400" dirty="0"/>
          </a:p>
          <a:p>
            <a:pPr marL="628650" lvl="1" indent="-171450">
              <a:buFont typeface="Arial" panose="020B0604020202020204" pitchFamily="34" charset="0"/>
              <a:buChar char="•"/>
            </a:pPr>
            <a:r>
              <a:rPr lang="x-none" sz="1400" dirty="0"/>
              <a:t>Podłączyć uziemienie</a:t>
            </a:r>
            <a:r>
              <a:rPr lang="pl-PL" sz="1400" dirty="0"/>
              <a:t> </a:t>
            </a:r>
            <a:r>
              <a:rPr lang="x-none" sz="1400" dirty="0"/>
              <a:t>cysterny.</a:t>
            </a:r>
            <a:endParaRPr lang="pl-PL" sz="1400" dirty="0"/>
          </a:p>
          <a:p>
            <a:pPr lvl="1"/>
            <a:endParaRPr lang="pl-PL" sz="1400" dirty="0"/>
          </a:p>
          <a:p>
            <a:pPr marL="628650" lvl="1" indent="-171450">
              <a:buFont typeface="Arial" panose="020B0604020202020204" pitchFamily="34" charset="0"/>
              <a:buChar char="•"/>
            </a:pPr>
            <a:r>
              <a:rPr lang="pl-PL" sz="1400" dirty="0"/>
              <a:t>Ustawić zawór trójdrożny w pozycji „nalew odgórny”.</a:t>
            </a:r>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x-none" sz="1400" dirty="0"/>
              <a:t>Umieścić prawidłowo ramię nalewcze w komorze</a:t>
            </a:r>
            <a:r>
              <a:rPr lang="pl-PL" sz="1400" dirty="0"/>
              <a:t> </a:t>
            </a:r>
            <a:r>
              <a:rPr lang="x-none" sz="1400" dirty="0"/>
              <a:t>cysterny zgodnie z Planem załadunku.</a:t>
            </a:r>
            <a:endParaRPr lang="pl-PL" sz="1400" dirty="0"/>
          </a:p>
          <a:p>
            <a:pPr marL="457200" lvl="1" indent="0">
              <a:buNone/>
            </a:pPr>
            <a:endParaRPr lang="pl-PL" sz="1400" dirty="0"/>
          </a:p>
          <a:p>
            <a:pPr marL="628650" lvl="1" indent="-171450">
              <a:buFont typeface="Arial" panose="020B0604020202020204" pitchFamily="34" charset="0"/>
              <a:buChar char="•"/>
            </a:pPr>
            <a:r>
              <a:rPr lang="pl-PL" sz="1400" dirty="0">
                <a:solidFill>
                  <a:prstClr val="black"/>
                </a:solidFill>
              </a:rPr>
              <a:t>Wprowadzić KOD DYSPOZYCJI na sterowniku nalewu i zatwierdzić go przyciskiem „ENTER”.</a:t>
            </a:r>
          </a:p>
          <a:p>
            <a:pPr marL="628650" lvl="1" indent="-171450">
              <a:buFont typeface="Arial" panose="020B0604020202020204" pitchFamily="34" charset="0"/>
              <a:buChar char="•"/>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Wprowadzić NUMER komory i zatwierdzić go przyciskiem „ENTER”.       </a:t>
            </a:r>
          </a:p>
          <a:p>
            <a:pPr marL="628650" lvl="1" indent="-171450">
              <a:buFont typeface="Arial" panose="020B0604020202020204" pitchFamily="34" charset="0"/>
              <a:buChar char="•"/>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Upewnić się czy zadana ilość produktu odpowiada pojemności komory.</a:t>
            </a:r>
          </a:p>
          <a:p>
            <a:pPr marL="628650" lvl="1" indent="-171450">
              <a:buFont typeface="Arial" panose="020B0604020202020204" pitchFamily="34" charset="0"/>
              <a:buChar char="•"/>
            </a:pPr>
            <a:endParaRPr lang="pl-PL" sz="1400" dirty="0">
              <a:solidFill>
                <a:prstClr val="black"/>
              </a:solidFill>
            </a:endParaRPr>
          </a:p>
          <a:p>
            <a:pPr marL="628650" lvl="1" indent="-171450">
              <a:buFont typeface="Arial" panose="020B0604020202020204" pitchFamily="34" charset="0"/>
              <a:buChar char="•"/>
            </a:pPr>
            <a:r>
              <a:rPr lang="x-none" sz="1400" dirty="0"/>
              <a:t>Rozpocząć nalew wciskając przycisk „START”</a:t>
            </a:r>
            <a:r>
              <a:rPr lang="pl-PL" sz="1400" dirty="0"/>
              <a:t> i c</a:t>
            </a:r>
            <a:r>
              <a:rPr lang="x-none" sz="1400" dirty="0"/>
              <a:t>zekać na odmierzenie zadanej ilości</a:t>
            </a:r>
            <a:r>
              <a:rPr lang="pl-PL" sz="1400" dirty="0"/>
              <a:t>.</a:t>
            </a:r>
          </a:p>
          <a:p>
            <a:pPr lvl="1"/>
            <a:endParaRPr lang="pl-PL" sz="1400" dirty="0"/>
          </a:p>
          <a:p>
            <a:pPr marL="628650" lvl="1" indent="-171450">
              <a:buFont typeface="Arial" panose="020B0604020202020204" pitchFamily="34" charset="0"/>
              <a:buChar char="•"/>
            </a:pPr>
            <a:r>
              <a:rPr lang="pl-PL" sz="1400" dirty="0"/>
              <a:t>Po zakończeniu nalewu w</a:t>
            </a:r>
            <a:r>
              <a:rPr lang="x-none" sz="1400" dirty="0"/>
              <a:t>yjąć ramię nalewcze z komory cysterny</a:t>
            </a:r>
            <a:r>
              <a:rPr lang="pl-PL" sz="1400" dirty="0"/>
              <a:t> i odstawić je w pozycję zaparkowaną.</a:t>
            </a:r>
          </a:p>
        </p:txBody>
      </p:sp>
    </p:spTree>
    <p:extLst>
      <p:ext uri="{BB962C8B-B14F-4D97-AF65-F5344CB8AC3E}">
        <p14:creationId xmlns:p14="http://schemas.microsoft.com/office/powerpoint/2010/main" val="370927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F82301-665F-9917-20E0-88D4CAA0922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DE52AD5-571A-58EE-4495-DC1692673B49}"/>
              </a:ext>
            </a:extLst>
          </p:cNvPr>
          <p:cNvSpPr txBox="1"/>
          <p:nvPr/>
        </p:nvSpPr>
        <p:spPr>
          <a:xfrm>
            <a:off x="0" y="1412776"/>
            <a:ext cx="9144000" cy="5047536"/>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ODGÓRNY </a:t>
            </a:r>
          </a:p>
          <a:p>
            <a:pPr marL="457200" lvl="1" indent="0">
              <a:buNone/>
            </a:pPr>
            <a:endParaRPr lang="pl-PL" sz="1400" dirty="0"/>
          </a:p>
          <a:p>
            <a:pPr marL="457200" lvl="1" indent="0">
              <a:buNone/>
            </a:pPr>
            <a:r>
              <a:rPr lang="x-none" sz="1400" b="1" dirty="0"/>
              <a:t>Po zakończeniu nalewu należy:</a:t>
            </a:r>
            <a:endParaRPr lang="pl-PL" sz="1400" b="1" dirty="0"/>
          </a:p>
          <a:p>
            <a:pPr marL="457200" lvl="1" indent="0">
              <a:buNone/>
            </a:pPr>
            <a:endParaRPr lang="pl-PL" sz="1400" b="1" dirty="0"/>
          </a:p>
          <a:p>
            <a:pPr marL="628650" lvl="1" indent="-171450">
              <a:buFont typeface="Arial" panose="020B0604020202020204" pitchFamily="34" charset="0"/>
              <a:buChar char="•"/>
            </a:pPr>
            <a:r>
              <a:rPr lang="pl-PL" sz="1400" dirty="0"/>
              <a:t>Ustawić zawór trójdrożny w pozycji „nalew oddolny”.</a:t>
            </a:r>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pl-PL" sz="1400" dirty="0"/>
              <a:t>O</a:t>
            </a:r>
            <a:r>
              <a:rPr lang="x-none" sz="1400" dirty="0"/>
              <a:t>dłączyć uziemi</a:t>
            </a:r>
            <a:r>
              <a:rPr lang="pl-PL" sz="1400" dirty="0" err="1"/>
              <a:t>enie</a:t>
            </a:r>
            <a:r>
              <a:rPr lang="pl-PL" sz="1400" dirty="0"/>
              <a:t> </a:t>
            </a:r>
            <a:r>
              <a:rPr lang="x-none" sz="1400" dirty="0"/>
              <a:t>cystern</a:t>
            </a:r>
            <a:r>
              <a:rPr lang="pl-PL" sz="1400" dirty="0"/>
              <a:t>y.</a:t>
            </a:r>
          </a:p>
          <a:p>
            <a:pPr marL="628650" lvl="1" indent="-171450">
              <a:buFont typeface="Arial" panose="020B0604020202020204" pitchFamily="34" charset="0"/>
              <a:buChar char="•"/>
            </a:pPr>
            <a:endParaRPr lang="pl-PL" sz="1400" dirty="0"/>
          </a:p>
          <a:p>
            <a:pPr marL="457200" lvl="1" indent="0">
              <a:buNone/>
            </a:pPr>
            <a:r>
              <a:rPr lang="x-none" sz="1400" b="1" dirty="0"/>
              <a:t>UWAGA:</a:t>
            </a:r>
            <a:endParaRPr lang="pl-PL" sz="1400" b="1" dirty="0"/>
          </a:p>
          <a:p>
            <a:pPr marL="457200" lvl="1" indent="0">
              <a:buNone/>
            </a:pPr>
            <a:endParaRPr lang="pl-PL" sz="1400" b="1" dirty="0"/>
          </a:p>
          <a:p>
            <a:pPr marL="628650" lvl="1" indent="-171450">
              <a:buFont typeface="Arial" panose="020B0604020202020204" pitchFamily="34" charset="0"/>
              <a:buChar char="•"/>
            </a:pPr>
            <a:r>
              <a:rPr lang="pl-PL" sz="1400" dirty="0">
                <a:solidFill>
                  <a:prstClr val="black"/>
                </a:solidFill>
              </a:rPr>
              <a:t>Na wysepce znajduje się przycisk „ STOP AWARYJNY” – zatrzymuje on wszystkie nalewy na wysepce.</a:t>
            </a:r>
          </a:p>
          <a:p>
            <a:pPr marL="457200" lvl="1" indent="0">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Na sterowniku nalewu znajduje się przycisk „STOP” – zatrzymuje on wszystkie nalewy na danym sterowniku nalewu.</a:t>
            </a:r>
          </a:p>
          <a:p>
            <a:pPr marL="457200" lvl="1" indent="0">
              <a:buNone/>
            </a:pPr>
            <a:endParaRPr lang="pl-PL" sz="1400" dirty="0"/>
          </a:p>
          <a:p>
            <a:pPr marL="628650" lvl="1" indent="-171450">
              <a:buFont typeface="Arial" panose="020B0604020202020204" pitchFamily="34" charset="0"/>
              <a:buChar char="•"/>
            </a:pPr>
            <a:r>
              <a:rPr lang="pl-PL" sz="1400" dirty="0"/>
              <a:t>W przypadku konieczności przerwania nalewu należy przycisnąć przycisk i powiadomić obsługę Terminala oraz czekać na ich dyspozycje.</a:t>
            </a:r>
          </a:p>
          <a:p>
            <a:pPr marL="457200" lvl="1" indent="0">
              <a:buNone/>
            </a:pPr>
            <a:endParaRPr lang="pl-PL" sz="1400" dirty="0"/>
          </a:p>
          <a:p>
            <a:pPr marL="628650" lvl="1" indent="-171450">
              <a:buFont typeface="Arial" panose="020B0604020202020204" pitchFamily="34" charset="0"/>
              <a:buChar char="•"/>
            </a:pPr>
            <a:r>
              <a:rPr lang="pl-PL" sz="1400" b="1" dirty="0"/>
              <a:t>Nalew zatrzymany na 500dm³ przed końcem pełnienia komory zgodnie z Planem załadunku nie będzie kontynuowany (dolewany).</a:t>
            </a:r>
          </a:p>
          <a:p>
            <a:pPr marL="457200" lvl="1" indent="0">
              <a:buNone/>
            </a:pPr>
            <a:endParaRPr lang="pl-PL" sz="1400" b="1" dirty="0"/>
          </a:p>
          <a:p>
            <a:pPr marL="628650" lvl="1" indent="-171450">
              <a:buFont typeface="Arial" panose="020B0604020202020204" pitchFamily="34" charset="0"/>
              <a:buChar char="•"/>
            </a:pPr>
            <a:r>
              <a:rPr lang="pl-PL" sz="1400" dirty="0"/>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13503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3970318"/>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niezwłocznie udaje się do kiosku multimedialnego wyjazdowego (dostępnego z kabiny pojazdu)      i zatrzymuje autocysternę przed szlabanem.</a:t>
            </a:r>
          </a:p>
          <a:p>
            <a:pPr marL="457200" lvl="1" indent="0">
              <a:buClr>
                <a:schemeClr val="tx1"/>
              </a:buClr>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457200" lvl="1" indent="0">
              <a:buClr>
                <a:prstClr val="black"/>
              </a:buClr>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Terminala Paliw.</a:t>
            </a:r>
          </a:p>
        </p:txBody>
      </p:sp>
    </p:spTree>
    <p:extLst>
      <p:ext uri="{BB962C8B-B14F-4D97-AF65-F5344CB8AC3E}">
        <p14:creationId xmlns:p14="http://schemas.microsoft.com/office/powerpoint/2010/main" val="325451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5496" y="1412776"/>
            <a:ext cx="9108504" cy="4616648"/>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Rypinie prowadzi wydania następujących produktów:</a:t>
            </a:r>
          </a:p>
          <a:p>
            <a:pPr marL="57150" lvl="0" indent="0" eaLnBrk="1" hangingPunct="1">
              <a:spcBef>
                <a:spcPct val="0"/>
              </a:spcBef>
              <a:buClr>
                <a:prstClr val="black"/>
              </a:buClr>
              <a:buNone/>
            </a:pPr>
            <a:endParaRPr lang="pl-PL" sz="1400" dirty="0"/>
          </a:p>
          <a:p>
            <a:pPr marL="630000" lvl="0" indent="0">
              <a:buNone/>
            </a:pPr>
            <a:r>
              <a:rPr lang="pl-PL" sz="1400" b="1" dirty="0">
                <a:solidFill>
                  <a:prstClr val="black"/>
                </a:solidFill>
              </a:rPr>
              <a:t>BB 95 – BENZYNA BEZOŁOWIOWA 95 – paliwo do silników benzynowych</a:t>
            </a:r>
          </a:p>
          <a:p>
            <a:pPr marL="630000" indent="0">
              <a:buNone/>
            </a:pPr>
            <a:r>
              <a:rPr lang="pl-PL" sz="1400" b="1" dirty="0">
                <a:solidFill>
                  <a:prstClr val="black"/>
                </a:solidFill>
              </a:rPr>
              <a:t>ONB7  – OLEJ NAPĘDOWY – paliwo do silników  wysokoprężnych z dodatkiem biokomponentów</a:t>
            </a:r>
          </a:p>
          <a:p>
            <a:pPr marL="630000" indent="0">
              <a:buNone/>
            </a:pPr>
            <a:r>
              <a:rPr lang="pl-PL" sz="1400" b="1" dirty="0"/>
              <a:t>LOO – LEKKI OLEJ OPAŁOWY – olej napędowy do celów opałowych</a:t>
            </a:r>
          </a:p>
          <a:p>
            <a:pPr marL="630000" lvl="0" indent="0" eaLnBrk="1" hangingPunct="1">
              <a:spcBef>
                <a:spcPct val="0"/>
              </a:spcBef>
              <a:buClrTx/>
              <a:buNone/>
            </a:pP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1 (wyspa nr 1) – nalew oddolny: </a:t>
            </a:r>
            <a:r>
              <a:rPr lang="pl-PL" sz="1400" b="1" dirty="0">
                <a:solidFill>
                  <a:prstClr val="black"/>
                </a:solidFill>
              </a:rPr>
              <a:t>ONB7</a:t>
            </a:r>
            <a:endParaRPr lang="pl-PL" sz="1400" dirty="0"/>
          </a:p>
          <a:p>
            <a:pPr marL="630000" indent="0" eaLnBrk="1" hangingPunct="1">
              <a:spcBef>
                <a:spcPct val="0"/>
              </a:spcBef>
              <a:buClrTx/>
              <a:buNone/>
            </a:pPr>
            <a:endParaRPr lang="pl-PL" sz="1400" dirty="0"/>
          </a:p>
          <a:p>
            <a:pPr marL="630000">
              <a:spcBef>
                <a:spcPct val="0"/>
              </a:spcBef>
            </a:pPr>
            <a:r>
              <a:rPr lang="pl-PL" sz="1400" dirty="0"/>
              <a:t>Stanowisko nr 2 (wyspa nr 2) – nalew oddolny: </a:t>
            </a:r>
            <a:r>
              <a:rPr lang="pl-PL" sz="1400" b="1" dirty="0">
                <a:solidFill>
                  <a:prstClr val="black"/>
                </a:solidFill>
              </a:rPr>
              <a:t>ONB7</a:t>
            </a:r>
            <a:r>
              <a:rPr lang="pl-PL" sz="1400" dirty="0"/>
              <a:t>,</a:t>
            </a:r>
            <a:r>
              <a:rPr lang="pl-PL" sz="1400" b="1" dirty="0">
                <a:solidFill>
                  <a:prstClr val="black"/>
                </a:solidFill>
              </a:rPr>
              <a:t> BB 95</a:t>
            </a:r>
            <a:endParaRPr lang="pl-PL" sz="1400" dirty="0"/>
          </a:p>
          <a:p>
            <a:pPr marL="630000" indent="0" eaLnBrk="1" hangingPunct="1">
              <a:spcBef>
                <a:spcPct val="0"/>
              </a:spcBef>
              <a:buClrTx/>
              <a:buNone/>
            </a:pPr>
            <a:endParaRPr lang="pl-PL" sz="1400" dirty="0"/>
          </a:p>
          <a:p>
            <a:pPr marL="630000">
              <a:spcBef>
                <a:spcPct val="0"/>
              </a:spcBef>
            </a:pPr>
            <a:r>
              <a:rPr lang="pl-PL" sz="1400" dirty="0">
                <a:solidFill>
                  <a:schemeClr val="bg1"/>
                </a:solidFill>
              </a:rPr>
              <a:t>Stanowisko nr 2 (wyspa nr 1) </a:t>
            </a:r>
            <a:r>
              <a:rPr lang="pl-PL" sz="1400" dirty="0"/>
              <a:t>– nalew odgórny: </a:t>
            </a:r>
            <a:r>
              <a:rPr lang="pl-PL" sz="1400" b="1" dirty="0">
                <a:solidFill>
                  <a:prstClr val="black"/>
                </a:solidFill>
              </a:rPr>
              <a:t>ONB7</a:t>
            </a:r>
            <a:r>
              <a:rPr lang="pl-PL" sz="1400" dirty="0"/>
              <a:t>,</a:t>
            </a:r>
            <a:r>
              <a:rPr lang="pl-PL" sz="1400" b="1" dirty="0">
                <a:solidFill>
                  <a:prstClr val="black"/>
                </a:solidFill>
              </a:rPr>
              <a:t> BB 95</a:t>
            </a:r>
            <a:endParaRPr lang="pl-PL" sz="1400" dirty="0"/>
          </a:p>
          <a:p>
            <a:pPr marL="630000" indent="0" eaLnBrk="1" hangingPunct="1">
              <a:spcBef>
                <a:spcPct val="0"/>
              </a:spcBef>
              <a:buClrTx/>
              <a:buNone/>
            </a:pPr>
            <a:endParaRPr lang="pl-PL" sz="1400" dirty="0"/>
          </a:p>
          <a:p>
            <a:pPr marL="630000">
              <a:spcBef>
                <a:spcPct val="0"/>
              </a:spcBef>
            </a:pPr>
            <a:r>
              <a:rPr lang="pl-PL" sz="1400" dirty="0"/>
              <a:t>Stanowisko nr 3 (wyspa nr 3) – nalew oddolny: </a:t>
            </a:r>
            <a:r>
              <a:rPr lang="pl-PL" sz="1400" b="1" dirty="0">
                <a:solidFill>
                  <a:prstClr val="black"/>
                </a:solidFill>
              </a:rPr>
              <a:t>ONB7</a:t>
            </a:r>
            <a:r>
              <a:rPr lang="pl-PL" sz="1400" dirty="0"/>
              <a:t>,</a:t>
            </a:r>
            <a:r>
              <a:rPr lang="pl-PL" sz="1400" b="1" dirty="0"/>
              <a:t> LOO</a:t>
            </a:r>
            <a:endParaRPr lang="pl-PL" sz="1400" dirty="0"/>
          </a:p>
          <a:p>
            <a:pPr marL="630000" indent="0" eaLnBrk="1" hangingPunct="1">
              <a:spcBef>
                <a:spcPct val="0"/>
              </a:spcBef>
              <a:buClrTx/>
              <a:buNone/>
            </a:pPr>
            <a:endParaRPr lang="pl-PL" sz="1400" dirty="0"/>
          </a:p>
          <a:p>
            <a:pPr marL="630000">
              <a:spcBef>
                <a:spcPct val="0"/>
              </a:spcBef>
            </a:pPr>
            <a:r>
              <a:rPr lang="pl-PL" sz="1400" dirty="0">
                <a:solidFill>
                  <a:schemeClr val="bg1"/>
                </a:solidFill>
              </a:rPr>
              <a:t>Stanowisko nr 2 (wyspa nr 1) </a:t>
            </a:r>
            <a:r>
              <a:rPr lang="pl-PL" sz="1400" dirty="0"/>
              <a:t>– nalew odgórny: </a:t>
            </a:r>
            <a:r>
              <a:rPr lang="pl-PL" sz="1400" b="1" dirty="0"/>
              <a:t>LOO</a:t>
            </a:r>
            <a:endParaRPr lang="pl-PL" sz="1400" dirty="0"/>
          </a:p>
        </p:txBody>
      </p:sp>
    </p:spTree>
    <p:extLst>
      <p:ext uri="{BB962C8B-B14F-4D97-AF65-F5344CB8AC3E}">
        <p14:creationId xmlns:p14="http://schemas.microsoft.com/office/powerpoint/2010/main" val="18781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046988"/>
          </a:xfrm>
          <a:prstGeom prst="rect">
            <a:avLst/>
          </a:prstGeom>
          <a:noFill/>
        </p:spPr>
        <p:txBody>
          <a:bodyPr wrap="square">
            <a:spAutoFit/>
          </a:bodyPr>
          <a:lstStyle/>
          <a:p>
            <a:pPr marL="0" indent="0" algn="ctr">
              <a:buNone/>
            </a:pPr>
            <a:r>
              <a:rPr lang="pl-PL" sz="1600"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sz="1600"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sz="1600" dirty="0"/>
              <a:t>Kierujemy się przy tym szacunkiem dla wszystkich osób przebywających</a:t>
            </a:r>
          </a:p>
          <a:p>
            <a:pPr marL="0" indent="0" algn="ctr">
              <a:buNone/>
            </a:pPr>
            <a:r>
              <a:rPr lang="pl-PL" sz="1600" dirty="0"/>
              <a:t>na terenie UNIMOT Terminale wyrażonym poprzez umiejętność i gotowość słuchania, informowania, wyjaśniania i dialogu.</a:t>
            </a:r>
          </a:p>
          <a:p>
            <a:pPr marL="0" indent="0" algn="ctr">
              <a:buNone/>
            </a:pPr>
            <a:endParaRPr lang="pl-PL" sz="1600" dirty="0"/>
          </a:p>
          <a:p>
            <a:pPr marL="0" indent="0" algn="ctr">
              <a:buNone/>
            </a:pPr>
            <a:r>
              <a:rPr lang="pl-PL" sz="1600"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954107"/>
          </a:xfrm>
          <a:prstGeom prst="rect">
            <a:avLst/>
          </a:prstGeom>
          <a:noFill/>
        </p:spPr>
        <p:txBody>
          <a:bodyPr wrap="square">
            <a:spAutoFit/>
          </a:bodyPr>
          <a:lstStyle/>
          <a:p>
            <a:pPr marL="457200" lvl="1" indent="0">
              <a:buClr>
                <a:schemeClr val="tx1"/>
              </a:buClr>
              <a:buNone/>
            </a:pPr>
            <a:endParaRPr lang="pl-PL" sz="1400" dirty="0"/>
          </a:p>
          <a:p>
            <a:pPr marL="457200" lvl="1" indent="0">
              <a:buClr>
                <a:schemeClr val="tx1"/>
              </a:buClr>
              <a:buNone/>
            </a:pPr>
            <a:r>
              <a:rPr lang="pl-PL" sz="1400" b="1" dirty="0"/>
              <a:t>Terminal Paliw w Rypinie przystosowany jest w chwili obecnej do dystrybucji trzech gatunków paliw:</a:t>
            </a:r>
          </a:p>
          <a:p>
            <a:pPr marL="457200" lvl="1" indent="0">
              <a:buClr>
                <a:schemeClr val="tx1"/>
              </a:buClr>
              <a:buNone/>
            </a:pPr>
            <a:endParaRPr lang="pl-PL" sz="1400" b="1" dirty="0"/>
          </a:p>
          <a:p>
            <a:pPr marL="457200" lvl="1" indent="0">
              <a:buClr>
                <a:schemeClr val="tx1"/>
              </a:buClr>
              <a:buNone/>
            </a:pPr>
            <a:r>
              <a:rPr lang="pl-PL" sz="1400" b="1" dirty="0"/>
              <a:t>BENZYNA BEZOŁOWIOWA 95:</a:t>
            </a:r>
          </a:p>
        </p:txBody>
      </p:sp>
      <p:sp>
        <p:nvSpPr>
          <p:cNvPr id="8" name="pole tekstowe 7">
            <a:extLst>
              <a:ext uri="{FF2B5EF4-FFF2-40B4-BE49-F238E27FC236}">
                <a16:creationId xmlns:a16="http://schemas.microsoft.com/office/drawing/2014/main" id="{44003465-B29C-19BB-7E46-8358F0CB8A61}"/>
              </a:ext>
            </a:extLst>
          </p:cNvPr>
          <p:cNvSpPr txBox="1"/>
          <p:nvPr/>
        </p:nvSpPr>
        <p:spPr>
          <a:xfrm>
            <a:off x="2123728" y="2540592"/>
            <a:ext cx="6858000"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jest bardzo toksyczny. </a:t>
            </a:r>
            <a:r>
              <a:rPr lang="pl-PL" sz="1100" dirty="0">
                <a:solidFill>
                  <a:schemeClr val="tx1"/>
                </a:solidFill>
                <a:latin typeface="Arial" panose="020B0604020202020204" pitchFamily="34" charset="0"/>
                <a:cs typeface="Arial" panose="020B0604020202020204" pitchFamily="34" charset="0"/>
              </a:rPr>
              <a:t>Inhalacja, połknięcie lub absorpcja przez skórę powoduje poważne schorzenie, a w niektórych wypadkach śmierć lub kalectwo. Środki ostrożności: nie wdychać par, unikać wszelkich kontaktów ze skórą i śluzówkami.</a:t>
            </a:r>
          </a:p>
        </p:txBody>
      </p:sp>
      <p:pic>
        <p:nvPicPr>
          <p:cNvPr id="9" name="Picture 5">
            <a:extLst>
              <a:ext uri="{FF2B5EF4-FFF2-40B4-BE49-F238E27FC236}">
                <a16:creationId xmlns:a16="http://schemas.microsoft.com/office/drawing/2014/main" id="{DED308C3-4CC6-A4D5-5B94-8C2D810C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0" y="2364414"/>
            <a:ext cx="93194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a:extLst>
              <a:ext uri="{FF2B5EF4-FFF2-40B4-BE49-F238E27FC236}">
                <a16:creationId xmlns:a16="http://schemas.microsoft.com/office/drawing/2014/main" id="{3F8A999C-B345-653B-7E62-A33CDD41DF70}"/>
              </a:ext>
            </a:extLst>
          </p:cNvPr>
          <p:cNvSpPr txBox="1"/>
          <p:nvPr/>
        </p:nvSpPr>
        <p:spPr>
          <a:xfrm>
            <a:off x="2123728" y="3378636"/>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07" y="3360567"/>
            <a:ext cx="931943" cy="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a:extLst>
              <a:ext uri="{FF2B5EF4-FFF2-40B4-BE49-F238E27FC236}">
                <a16:creationId xmlns:a16="http://schemas.microsoft.com/office/drawing/2014/main" id="{B95E9B3D-D1CB-B78D-3ABE-8007C7EB462B}"/>
              </a:ext>
            </a:extLst>
          </p:cNvPr>
          <p:cNvSpPr txBox="1"/>
          <p:nvPr/>
        </p:nvSpPr>
        <p:spPr>
          <a:xfrm>
            <a:off x="2157239" y="4347822"/>
            <a:ext cx="6785991"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p>
        </p:txBody>
      </p:sp>
      <p:pic>
        <p:nvPicPr>
          <p:cNvPr id="15" name="Picture 7">
            <a:extLst>
              <a:ext uri="{FF2B5EF4-FFF2-40B4-BE49-F238E27FC236}">
                <a16:creationId xmlns:a16="http://schemas.microsoft.com/office/drawing/2014/main" id="{8E772DD2-F69E-B62A-E6E8-AB24852CF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60" y="4347822"/>
            <a:ext cx="931943" cy="92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3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738664"/>
          </a:xfrm>
          <a:prstGeom prst="rect">
            <a:avLst/>
          </a:prstGeom>
          <a:noFill/>
        </p:spPr>
        <p:txBody>
          <a:bodyPr wrap="square">
            <a:spAutoFit/>
          </a:bodyPr>
          <a:lstStyle/>
          <a:p>
            <a:pPr marL="457200" lvl="1" indent="0">
              <a:buClr>
                <a:schemeClr val="tx1"/>
              </a:buClr>
              <a:buNone/>
            </a:pPr>
            <a:r>
              <a:rPr lang="pl-PL" sz="1400" b="1" dirty="0"/>
              <a:t>Terminal Paliw w Rypinie przystosowany jest w chwili obecnej do dystrybucji trzech gatunków paliw:</a:t>
            </a:r>
          </a:p>
          <a:p>
            <a:pPr marL="457200" lvl="1" indent="0">
              <a:buClr>
                <a:schemeClr val="tx1"/>
              </a:buClr>
              <a:buNone/>
            </a:pPr>
            <a:endParaRPr lang="pl-PL" sz="1400" b="1" dirty="0"/>
          </a:p>
          <a:p>
            <a:pPr marL="457200" lvl="1" indent="0">
              <a:buClr>
                <a:schemeClr val="tx1"/>
              </a:buClr>
              <a:buNone/>
            </a:pPr>
            <a:r>
              <a:rPr lang="pl-PL" sz="14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923330"/>
          </a:xfrm>
          <a:prstGeom prst="rect">
            <a:avLst/>
          </a:prstGeom>
          <a:noFill/>
        </p:spPr>
        <p:txBody>
          <a:bodyPr wrap="square">
            <a:spAutoFit/>
          </a:bodyPr>
          <a:lstStyle/>
          <a:p>
            <a:pPr marL="457200" lvl="1" indent="0">
              <a:buClr>
                <a:schemeClr val="tx1"/>
              </a:buClr>
              <a:buNone/>
            </a:pPr>
            <a:r>
              <a:rPr lang="pl-PL" sz="1400" b="1" dirty="0"/>
              <a:t>Terminal Paliw w Rypinie przystosowany jest w chwili obecnej do dystrybucji trzech gatunków paliw:</a:t>
            </a:r>
          </a:p>
          <a:p>
            <a:pPr marL="457200" lvl="1" indent="0">
              <a:buClr>
                <a:schemeClr val="tx1"/>
              </a:buClr>
              <a:buNone/>
            </a:pPr>
            <a:endParaRPr lang="pl-PL" sz="1400" b="1" dirty="0"/>
          </a:p>
          <a:p>
            <a:pPr lvl="1">
              <a:buClr>
                <a:schemeClr val="tx1"/>
              </a:buClr>
            </a:pPr>
            <a:r>
              <a:rPr lang="pl-PL" sz="1400" b="1" dirty="0"/>
              <a:t>LOO – LEKKI OLEJ OPAŁOWY: </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467544" y="1484784"/>
            <a:ext cx="7638632" cy="4893647"/>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 zaalarmować Straż </a:t>
            </a:r>
            <a:r>
              <a:rPr lang="pl-PL" sz="1200" dirty="0"/>
              <a:t>i obsługę Terminala </a:t>
            </a:r>
            <a:r>
              <a:rPr lang="x-none" sz="1200" dirty="0"/>
              <a:t>poprzez telefon</a:t>
            </a:r>
            <a:r>
              <a:rPr lang="pl-PL" sz="1200" dirty="0"/>
              <a:t>:</a:t>
            </a:r>
          </a:p>
          <a:p>
            <a:pPr marL="457200" lvl="1" indent="0">
              <a:buNone/>
            </a:pPr>
            <a:endParaRPr lang="pl-PL" sz="1200" dirty="0"/>
          </a:p>
          <a:p>
            <a:pPr marL="57150" indent="0">
              <a:buNone/>
            </a:pPr>
            <a:r>
              <a:rPr lang="pl-PL" sz="1200" b="1" dirty="0">
                <a:solidFill>
                  <a:srgbClr val="FF0000"/>
                </a:solidFill>
              </a:rPr>
              <a:t>		telefon alarmowy 998 i 112 </a:t>
            </a:r>
            <a:r>
              <a:rPr lang="pl-PL" sz="1200" dirty="0">
                <a:solidFill>
                  <a:srgbClr val="FF0000"/>
                </a:solidFill>
              </a:rPr>
              <a:t>(z telefonów komórkowych)       </a:t>
            </a:r>
          </a:p>
          <a:p>
            <a:pPr marL="57150" indent="0">
              <a:buNone/>
            </a:pPr>
            <a:r>
              <a:rPr lang="pl-PL" sz="1200" b="1" dirty="0">
                <a:solidFill>
                  <a:srgbClr val="FF0000"/>
                </a:solidFill>
              </a:rPr>
              <a:t>              </a:t>
            </a:r>
          </a:p>
          <a:p>
            <a:pPr marL="57150" indent="0">
              <a:buNone/>
            </a:pPr>
            <a:r>
              <a:rPr lang="pl-PL" sz="1200" b="1" dirty="0">
                <a:solidFill>
                  <a:srgbClr val="FF0000"/>
                </a:solidFill>
              </a:rPr>
              <a:t>		telefon do pracowników Terminala Paliw 692 454 521</a:t>
            </a:r>
          </a:p>
          <a:p>
            <a:pPr marL="57150" indent="0">
              <a:buNone/>
            </a:pPr>
            <a:r>
              <a:rPr lang="pl-PL" sz="1200" b="1" dirty="0">
                <a:solidFill>
                  <a:prstClr val="black"/>
                </a:solidFill>
              </a:rPr>
              <a:t>	</a:t>
            </a:r>
            <a:endParaRPr lang="pl-PL" sz="1200" dirty="0"/>
          </a:p>
          <a:p>
            <a:pPr marL="628650" lvl="1" indent="-171450">
              <a:buFont typeface="Arial" panose="020B0604020202020204" pitchFamily="34" charset="0"/>
              <a:buChar char="•"/>
            </a:pPr>
            <a:r>
              <a:rPr lang="x-none" sz="1200" dirty="0"/>
              <a:t>Osoby znajdujące się na terenie Terminala Paliw, nie biorące udziału w likwidacji zagrożenia, w przypadku usłyszenia lokalnej sygnalizacji alarmowej lub powiadomione o wszczętym alarmie </a:t>
            </a:r>
            <a:r>
              <a:rPr lang="pl-PL" sz="1200" dirty="0"/>
              <a:t>(„UWAGA. OGŁASZAM ALARM NA TERENIE TERMINALA PALIW”) </a:t>
            </a:r>
            <a:r>
              <a:rPr lang="x-none" sz="1200" dirty="0"/>
              <a:t>przez dyspozytora lub osobę pełniącą obowiązki kierownika Terminala, zobowiązane są do niezwłocznej ewakuacji na punkt zborny lub inne miejsce wyznaczone przez kierującego akcją.</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znajdujących się na terenie nalewni </a:t>
            </a:r>
            <a:r>
              <a:rPr lang="x-none" sz="1200" dirty="0"/>
              <a:t>zobowiązani </a:t>
            </a:r>
            <a:r>
              <a:rPr lang="pl-PL" sz="1200" dirty="0"/>
              <a:t>są:                                                                  </a:t>
            </a:r>
            <a:r>
              <a:rPr lang="x-none" sz="1200" dirty="0"/>
              <a:t>natychmiast przerwać nalew za pomocą przycisku awaryjnego „STOP” i udać się na punkt zborny lub inne miejsce wyznaczone przez kierującego akcją (ewentualnie</a:t>
            </a:r>
            <a:r>
              <a:rPr lang="pl-PL" sz="1200" dirty="0"/>
              <a:t> </a:t>
            </a:r>
            <a:r>
              <a:rPr lang="x-none" sz="1200" dirty="0"/>
              <a:t>– o ile nie będzie to zagrażać bezpieczeństwu kierowcy – ewakuować </a:t>
            </a:r>
            <a:r>
              <a:rPr lang="pl-PL" sz="1200" dirty="0"/>
              <a:t>auto</a:t>
            </a:r>
            <a:r>
              <a:rPr lang="x-none" sz="1200" dirty="0"/>
              <a:t>cysternę).</a:t>
            </a:r>
            <a:endParaRPr lang="pl-PL" sz="1200" dirty="0"/>
          </a:p>
          <a:p>
            <a:pPr marL="628650" lvl="1" indent="-171450">
              <a:buFont typeface="Arial" panose="020B0604020202020204" pitchFamily="34" charset="0"/>
              <a:buChar char="•"/>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oczekujący na załadunek</a:t>
            </a:r>
            <a:r>
              <a:rPr lang="x-none" sz="1200" dirty="0"/>
              <a:t> zobowiązani są:</a:t>
            </a:r>
            <a:endParaRPr lang="pl-PL" sz="1200" dirty="0"/>
          </a:p>
          <a:p>
            <a:pPr marL="0" lvl="0" indent="0">
              <a:buNone/>
            </a:pPr>
            <a:r>
              <a:rPr lang="pl-PL" sz="1200" dirty="0"/>
              <a:t>                 </a:t>
            </a:r>
            <a:r>
              <a:rPr lang="x-none" sz="1200" dirty="0"/>
              <a:t>opuścić kabinę samochodu i niezwłocznie udać się na punkt zborny,</a:t>
            </a:r>
            <a:r>
              <a:rPr lang="pl-PL" sz="1200" dirty="0"/>
              <a:t> </a:t>
            </a:r>
            <a:r>
              <a:rPr lang="x-none" sz="1200" dirty="0"/>
              <a:t>pozostawić pojazd otwarty a kluczyki w</a:t>
            </a:r>
            <a:r>
              <a:rPr lang="pl-PL" sz="1200" dirty="0"/>
              <a:t> </a:t>
            </a:r>
          </a:p>
          <a:p>
            <a:pPr marL="0" lvl="0" indent="0">
              <a:buNone/>
            </a:pPr>
            <a:r>
              <a:rPr lang="pl-PL" sz="1200" dirty="0"/>
              <a:t>                </a:t>
            </a:r>
            <a:r>
              <a:rPr lang="x-none" sz="1200" dirty="0"/>
              <a:t> stacyjce – silnik i wszystkie odbiorniki prądu wyłączone</a:t>
            </a:r>
            <a:r>
              <a:rPr lang="pl-PL" sz="1200" dirty="0"/>
              <a:t>.</a:t>
            </a:r>
          </a:p>
          <a:p>
            <a:pPr marL="0" lvl="0" indent="0">
              <a:buNone/>
            </a:pPr>
            <a:endParaRPr lang="pl-PL"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endParaRPr lang="pl-PL" sz="1200" dirty="0"/>
          </a:p>
        </p:txBody>
      </p:sp>
    </p:spTree>
    <p:extLst>
      <p:ext uri="{BB962C8B-B14F-4D97-AF65-F5344CB8AC3E}">
        <p14:creationId xmlns:p14="http://schemas.microsoft.com/office/powerpoint/2010/main" val="19275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5047536"/>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14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 Aktywacji karty dokonuje CBOK podczas kontaktu telefonicznego z Kierowcą.</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739211"/>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1400" dirty="0"/>
          </a:p>
          <a:p>
            <a:pPr marL="457200" lvl="1" indent="0">
              <a:buClr>
                <a:srgbClr val="C00000"/>
              </a:buClr>
              <a:buNone/>
            </a:pPr>
            <a:endParaRPr lang="pl-PL" sz="14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okulary ochronne lub osłona twarzy – w trakcie załadunku cysterny).</a:t>
            </a:r>
          </a:p>
          <a:p>
            <a:pPr marL="457200" lvl="1" indent="0">
              <a:buNone/>
            </a:pPr>
            <a:endParaRPr lang="pl-PL" sz="1400" dirty="0"/>
          </a:p>
          <a:p>
            <a:pPr marL="457200" lvl="1" indent="0">
              <a:buNone/>
            </a:pPr>
            <a:r>
              <a:rPr lang="pl-PL" sz="1400" dirty="0"/>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3740" y="1340768"/>
            <a:ext cx="9108504" cy="5155257"/>
          </a:xfrm>
          <a:prstGeom prst="rect">
            <a:avLst/>
          </a:prstGeom>
          <a:noFill/>
        </p:spPr>
        <p:txBody>
          <a:bodyPr wrap="square">
            <a:spAutoFit/>
          </a:bodyPr>
          <a:lstStyle/>
          <a:p>
            <a:pPr lvl="0"/>
            <a:r>
              <a:rPr lang="pl-PL" sz="12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900" b="1" dirty="0"/>
          </a:p>
          <a:p>
            <a:pPr lvl="1">
              <a:buClr>
                <a:srgbClr val="C00000"/>
              </a:buClr>
              <a:buFont typeface="Wingdings" panose="05000000000000000000" pitchFamily="2" charset="2"/>
              <a:buChar char="q"/>
            </a:pPr>
            <a:r>
              <a:rPr lang="pl-PL" sz="1400" b="1" dirty="0"/>
              <a:t>GŁÓWNE NAKAZY:</a:t>
            </a:r>
          </a:p>
          <a:p>
            <a:pPr lvl="1">
              <a:buClr>
                <a:srgbClr val="C00000"/>
              </a:buClr>
              <a:buFont typeface="Wingdings" panose="05000000000000000000" pitchFamily="2" charset="2"/>
              <a:buChar char="q"/>
            </a:pPr>
            <a:endParaRPr lang="pl-PL" sz="1400" b="1" dirty="0"/>
          </a:p>
          <a:p>
            <a:pPr marL="628650" lvl="1" indent="-171450">
              <a:buClr>
                <a:schemeClr val="tx1"/>
              </a:buClr>
              <a:buFont typeface="Arial" panose="020B0604020202020204" pitchFamily="34" charset="0"/>
              <a:buChar char="•"/>
            </a:pPr>
            <a:r>
              <a:rPr lang="pl-PL" sz="1400" dirty="0"/>
              <a:t>Zatrzymywania się przed znakiem STOP.</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nakazanych środków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Bezpiecznego przechowywania Karty Kierowcy, Karty Pojazdu, numeru PIN, kodu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Posługiwania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Okazania dokumentu umożliwiającego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Zgłoszenia na kiosku MM wjazdu z nieopróżnionymi komorami.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3323987"/>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Zatrzymywania pojazdów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Prawidłowego podłączenia systemu kontroli uziemiania oraz przepełnienia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Przy nalewie odgórnym stosowania zabezpieczeń zgodnie z zasadami obowiązującymi na poszczególnych Terminalach Paliw.</a:t>
            </a:r>
          </a:p>
        </p:txBody>
      </p:sp>
    </p:spTree>
    <p:extLst>
      <p:ext uri="{BB962C8B-B14F-4D97-AF65-F5344CB8AC3E}">
        <p14:creationId xmlns:p14="http://schemas.microsoft.com/office/powerpoint/2010/main" val="45070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(nie dotyczy autocystern oczekujących                                                                                             na parkingu). </a:t>
            </a:r>
          </a:p>
          <a:p>
            <a:pPr marL="628650" lvl="1" indent="-171450">
              <a:buClr>
                <a:schemeClr val="tx1"/>
              </a:buClr>
              <a:buFont typeface="Arial" panose="020B0604020202020204" pitchFamily="34" charset="0"/>
              <a:buChar char="•"/>
            </a:pPr>
            <a:r>
              <a:rPr lang="pl-PL" sz="1400" dirty="0"/>
              <a:t>Wnoszenia, spożywania, posiadani i przebywania pod wpływem alkoholu, środków odurzających                                                                                                                                                                         i psychotropowych.</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325330" y="5661248"/>
            <a:ext cx="8356758" cy="73957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985980"/>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na terenie kolejowym, magazynowym oraz pompowni technologicznej.</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Przelewania produktów pomiędzy komorami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a:p>
            <a:pPr lvl="1">
              <a:buClr>
                <a:schemeClr val="tx1"/>
              </a:buClr>
            </a:pPr>
            <a:endParaRPr lang="pl-PL" sz="1000" dirty="0"/>
          </a:p>
        </p:txBody>
      </p:sp>
    </p:spTree>
    <p:extLst>
      <p:ext uri="{BB962C8B-B14F-4D97-AF65-F5344CB8AC3E}">
        <p14:creationId xmlns:p14="http://schemas.microsoft.com/office/powerpoint/2010/main" val="216641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0" y="1412776"/>
            <a:ext cx="9144000" cy="2800767"/>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a:t>
            </a:r>
          </a:p>
          <a:p>
            <a:pPr marL="914400" lvl="2" indent="0">
              <a:buNone/>
            </a:pPr>
            <a:endParaRPr lang="pl-PL" sz="1600" dirty="0"/>
          </a:p>
          <a:p>
            <a:pPr lvl="2">
              <a:buFontTx/>
              <a:buChar char="-"/>
            </a:pPr>
            <a:r>
              <a:rPr lang="pl-PL" sz="1600" dirty="0"/>
              <a:t> Zasad samoobsługowego odbioru paliw w Terminalach Paliw UNIMOT Terminale Sp. z o.o. przy wykorzystaniu kart zbliżeniowych, </a:t>
            </a:r>
          </a:p>
          <a:p>
            <a:pPr marL="914400" lvl="2" indent="0">
              <a:buNone/>
            </a:pPr>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7839</TotalTime>
  <Words>2819</Words>
  <Application>Microsoft Office PowerPoint</Application>
  <PresentationFormat>Pokaz na ekranie (4:3)</PresentationFormat>
  <Paragraphs>329</Paragraphs>
  <Slides>23</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23</vt:i4>
      </vt:variant>
    </vt:vector>
  </HeadingPairs>
  <TitlesOfParts>
    <vt:vector size="32" baseType="lpstr">
      <vt:lpstr>Arial</vt:lpstr>
      <vt:lpstr>Arial Black</vt:lpstr>
      <vt:lpstr>Calibri</vt:lpstr>
      <vt:lpstr>Calibri Light</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przegląd ZSZ za 2011</dc:title>
  <dc:creator>alausz</dc:creator>
  <cp:lastModifiedBy>Piechówka Wojciech</cp:lastModifiedBy>
  <cp:revision>308</cp:revision>
  <cp:lastPrinted>2014-05-28T09:36:31Z</cp:lastPrinted>
  <dcterms:created xsi:type="dcterms:W3CDTF">2010-04-15T08:42:21Z</dcterms:created>
  <dcterms:modified xsi:type="dcterms:W3CDTF">2024-12-11T09:17:29Z</dcterms:modified>
</cp:coreProperties>
</file>