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notesMasterIdLst>
    <p:notesMasterId r:id="rId29"/>
  </p:notesMasterIdLst>
  <p:handoutMasterIdLst>
    <p:handoutMasterId r:id="rId30"/>
  </p:handoutMasterIdLst>
  <p:sldIdLst>
    <p:sldId id="686" r:id="rId2"/>
    <p:sldId id="687" r:id="rId3"/>
    <p:sldId id="695" r:id="rId4"/>
    <p:sldId id="688" r:id="rId5"/>
    <p:sldId id="689" r:id="rId6"/>
    <p:sldId id="690" r:id="rId7"/>
    <p:sldId id="691" r:id="rId8"/>
    <p:sldId id="692" r:id="rId9"/>
    <p:sldId id="693" r:id="rId10"/>
    <p:sldId id="694" r:id="rId11"/>
    <p:sldId id="696" r:id="rId12"/>
    <p:sldId id="697" r:id="rId13"/>
    <p:sldId id="698" r:id="rId14"/>
    <p:sldId id="699" r:id="rId15"/>
    <p:sldId id="717" r:id="rId16"/>
    <p:sldId id="700" r:id="rId17"/>
    <p:sldId id="701" r:id="rId18"/>
    <p:sldId id="703" r:id="rId19"/>
    <p:sldId id="710" r:id="rId20"/>
    <p:sldId id="711" r:id="rId21"/>
    <p:sldId id="705" r:id="rId22"/>
    <p:sldId id="706" r:id="rId23"/>
    <p:sldId id="709" r:id="rId24"/>
    <p:sldId id="718" r:id="rId25"/>
    <p:sldId id="719" r:id="rId26"/>
    <p:sldId id="684" r:id="rId27"/>
    <p:sldId id="715" r:id="rId28"/>
  </p:sldIdLst>
  <p:sldSz cx="9144000" cy="6858000" type="screen4x3"/>
  <p:notesSz cx="6797675" cy="9926638"/>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794815F-7F2A-139E-EDA0-987F2087B243}" name="Piechówka Wojciech" initials="WP" userId="S::16wpiec1@unimot.pl::51dbb925-d625-4161-8f7d-fa5daa35eb5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0066"/>
    <a:srgbClr val="CAA8A4"/>
    <a:srgbClr val="DE686B"/>
    <a:srgbClr val="CE92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DA37D80-6434-44D0-A028-1B22A696006F}" styleName="Styl jasny 3 — Ak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25E5076-3810-47DD-B79F-674D7AD40C01}" styleName="Styl ciemny 1 — Ak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Styl z motywem 2 — Ak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Styl pośredni 4 — Ak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85" autoAdjust="0"/>
    <p:restoredTop sz="91512" autoAdjust="0"/>
  </p:normalViewPr>
  <p:slideViewPr>
    <p:cSldViewPr>
      <p:cViewPr varScale="1">
        <p:scale>
          <a:sx n="111" d="100"/>
          <a:sy n="111" d="100"/>
        </p:scale>
        <p:origin x="4219" y="77"/>
      </p:cViewPr>
      <p:guideLst>
        <p:guide orient="horz" pos="2160"/>
        <p:guide pos="2880"/>
      </p:guideLst>
    </p:cSldViewPr>
  </p:slideViewPr>
  <p:outlineViewPr>
    <p:cViewPr>
      <p:scale>
        <a:sx n="33" d="100"/>
        <a:sy n="33" d="100"/>
      </p:scale>
      <p:origin x="36" y="921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8/10/relationships/authors" Target="author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pl-PL" dirty="0"/>
          </a:p>
        </p:txBody>
      </p:sp>
      <p:sp>
        <p:nvSpPr>
          <p:cNvPr id="3" name="Symbol zastępczy daty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7BF03EB-F8FB-483F-82D7-A72D83857789}" type="datetimeFigureOut">
              <a:rPr lang="pl-PL"/>
              <a:pPr>
                <a:defRPr/>
              </a:pPr>
              <a:t>2024-12-11</a:t>
            </a:fld>
            <a:endParaRPr lang="pl-PL" dirty="0"/>
          </a:p>
        </p:txBody>
      </p:sp>
      <p:sp>
        <p:nvSpPr>
          <p:cNvPr id="4" name="Symbol zastępczy stopki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pl-PL" dirty="0"/>
          </a:p>
        </p:txBody>
      </p:sp>
      <p:sp>
        <p:nvSpPr>
          <p:cNvPr id="5" name="Symbol zastępczy numeru slajdu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A9242931-22DB-4DB7-83DF-1CDD182737AE}" type="slidenum">
              <a:rPr lang="pl-PL"/>
              <a:pPr>
                <a:defRPr/>
              </a:pPr>
              <a:t>‹#›</a:t>
            </a:fld>
            <a:endParaRPr lang="pl-PL" dirty="0"/>
          </a:p>
        </p:txBody>
      </p:sp>
    </p:spTree>
    <p:extLst>
      <p:ext uri="{BB962C8B-B14F-4D97-AF65-F5344CB8AC3E}">
        <p14:creationId xmlns:p14="http://schemas.microsoft.com/office/powerpoint/2010/main" val="2555740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pl-PL" dirty="0"/>
          </a:p>
        </p:txBody>
      </p:sp>
      <p:sp>
        <p:nvSpPr>
          <p:cNvPr id="3" name="Symbol zastępczy daty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7B8E010A-B2BC-4ECA-9BE5-025970906E55}" type="datetimeFigureOut">
              <a:rPr lang="pl-PL"/>
              <a:pPr>
                <a:defRPr/>
              </a:pPr>
              <a:t>2024-12-11</a:t>
            </a:fld>
            <a:endParaRPr lang="pl-PL" dirty="0"/>
          </a:p>
        </p:txBody>
      </p:sp>
      <p:sp>
        <p:nvSpPr>
          <p:cNvPr id="4" name="Symbol zastępczy obrazu slajd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pl-PL" noProof="0" dirty="0"/>
          </a:p>
        </p:txBody>
      </p:sp>
      <p:sp>
        <p:nvSpPr>
          <p:cNvPr id="5" name="Symbol zastępczy notatek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6" name="Symbol zastępczy stopki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pl-PL" dirty="0"/>
          </a:p>
        </p:txBody>
      </p:sp>
      <p:sp>
        <p:nvSpPr>
          <p:cNvPr id="7" name="Symbol zastępczy numeru slajdu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00B47DF-EDA8-441B-800A-79C3F17F6301}" type="slidenum">
              <a:rPr lang="pl-PL"/>
              <a:pPr>
                <a:defRPr/>
              </a:pPr>
              <a:t>‹#›</a:t>
            </a:fld>
            <a:endParaRPr lang="pl-PL" dirty="0"/>
          </a:p>
        </p:txBody>
      </p:sp>
    </p:spTree>
    <p:extLst>
      <p:ext uri="{BB962C8B-B14F-4D97-AF65-F5344CB8AC3E}">
        <p14:creationId xmlns:p14="http://schemas.microsoft.com/office/powerpoint/2010/main" val="29962402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F356686-E743-46DF-9697-AFE3AC1D4777}"/>
              </a:ext>
            </a:extLst>
          </p:cNvPr>
          <p:cNvSpPr>
            <a:spLocks noGrp="1"/>
          </p:cNvSpPr>
          <p:nvPr>
            <p:ph type="ctrTitle"/>
          </p:nvPr>
        </p:nvSpPr>
        <p:spPr>
          <a:xfrm>
            <a:off x="1143000" y="1122363"/>
            <a:ext cx="6858000" cy="2387600"/>
          </a:xfrm>
        </p:spPr>
        <p:txBody>
          <a:bodyPr anchor="b"/>
          <a:lstStyle>
            <a:lvl1pPr algn="ctr">
              <a:defRPr sz="4500"/>
            </a:lvl1pPr>
          </a:lstStyle>
          <a:p>
            <a:r>
              <a:rPr lang="pl-PL"/>
              <a:t>Kliknij, aby edytować styl</a:t>
            </a:r>
          </a:p>
        </p:txBody>
      </p:sp>
      <p:sp>
        <p:nvSpPr>
          <p:cNvPr id="3" name="Podtytuł 2">
            <a:extLst>
              <a:ext uri="{FF2B5EF4-FFF2-40B4-BE49-F238E27FC236}">
                <a16:creationId xmlns:a16="http://schemas.microsoft.com/office/drawing/2014/main" id="{965D4922-7A79-4FDC-A1D5-3AF94ADA7E1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l-PL"/>
              <a:t>Kliknij, aby edytować styl wzorca podtytułu</a:t>
            </a:r>
          </a:p>
        </p:txBody>
      </p:sp>
      <p:sp>
        <p:nvSpPr>
          <p:cNvPr id="4" name="Symbol zastępczy daty 3">
            <a:extLst>
              <a:ext uri="{FF2B5EF4-FFF2-40B4-BE49-F238E27FC236}">
                <a16:creationId xmlns:a16="http://schemas.microsoft.com/office/drawing/2014/main" id="{0B4223A3-1B61-460F-A4F3-0D3B9FF7B6D3}"/>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5" name="Symbol zastępczy stopki 4">
            <a:extLst>
              <a:ext uri="{FF2B5EF4-FFF2-40B4-BE49-F238E27FC236}">
                <a16:creationId xmlns:a16="http://schemas.microsoft.com/office/drawing/2014/main" id="{E651AEFF-4475-4FFB-982E-E21DE6CE7189}"/>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6C533590-0BA6-42B3-9F89-3E3983039094}"/>
              </a:ext>
            </a:extLst>
          </p:cNvPr>
          <p:cNvSpPr>
            <a:spLocks noGrp="1"/>
          </p:cNvSpPr>
          <p:nvPr>
            <p:ph type="sldNum" sz="quarter" idx="12"/>
          </p:nvPr>
        </p:nvSpPr>
        <p:spPr/>
        <p:txBody>
          <a:bodyPr/>
          <a:lstStyle/>
          <a:p>
            <a:fld id="{322E7DFA-876B-4D15-AF79-725C7B1B3F12}" type="slidenum">
              <a:rPr lang="pl-PL" smtClean="0"/>
              <a:t>‹#›</a:t>
            </a:fld>
            <a:endParaRPr lang="pl-PL"/>
          </a:p>
        </p:txBody>
      </p:sp>
      <p:sp>
        <p:nvSpPr>
          <p:cNvPr id="7" name="Prostokąt 6">
            <a:extLst>
              <a:ext uri="{FF2B5EF4-FFF2-40B4-BE49-F238E27FC236}">
                <a16:creationId xmlns:a16="http://schemas.microsoft.com/office/drawing/2014/main" id="{34A5FCBA-16B2-4FD7-B45B-AA0866EACBBF}"/>
              </a:ext>
            </a:extLst>
          </p:cNvPr>
          <p:cNvSpPr/>
          <p:nvPr userDrawn="1"/>
        </p:nvSpPr>
        <p:spPr>
          <a:xfrm>
            <a:off x="56269" y="675036"/>
            <a:ext cx="9052561" cy="6133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480867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6FBEB57-24C1-4517-8375-6C9D4B9B954B}"/>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E6F119B2-1168-4278-874E-18A48425C056}"/>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E6AC0E2C-85B9-4B74-B18F-2CBFEDE33AAF}"/>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5" name="Symbol zastępczy stopki 4">
            <a:extLst>
              <a:ext uri="{FF2B5EF4-FFF2-40B4-BE49-F238E27FC236}">
                <a16:creationId xmlns:a16="http://schemas.microsoft.com/office/drawing/2014/main" id="{94160857-647C-4BB1-A9C7-77A4A2FC24FD}"/>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6CB990A1-5BE6-4434-9F26-97C0C04B32BF}"/>
              </a:ext>
            </a:extLst>
          </p:cNvPr>
          <p:cNvSpPr>
            <a:spLocks noGrp="1"/>
          </p:cNvSpPr>
          <p:nvPr>
            <p:ph type="sldNum" sz="quarter" idx="12"/>
          </p:nvPr>
        </p:nvSpPr>
        <p:spPr/>
        <p:txBody>
          <a:bodyPr/>
          <a:lstStyle/>
          <a:p>
            <a:fld id="{322E7DFA-876B-4D15-AF79-725C7B1B3F12}" type="slidenum">
              <a:rPr lang="pl-PL" smtClean="0"/>
              <a:t>‹#›</a:t>
            </a:fld>
            <a:endParaRPr lang="pl-PL"/>
          </a:p>
        </p:txBody>
      </p:sp>
    </p:spTree>
    <p:extLst>
      <p:ext uri="{BB962C8B-B14F-4D97-AF65-F5344CB8AC3E}">
        <p14:creationId xmlns:p14="http://schemas.microsoft.com/office/powerpoint/2010/main" val="199917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5BD1D51C-CFF9-4B4D-B82F-77F9EC19EEE1}"/>
              </a:ext>
            </a:extLst>
          </p:cNvPr>
          <p:cNvSpPr>
            <a:spLocks noGrp="1"/>
          </p:cNvSpPr>
          <p:nvPr>
            <p:ph type="title" orient="vert"/>
          </p:nvPr>
        </p:nvSpPr>
        <p:spPr>
          <a:xfrm>
            <a:off x="6543675" y="365125"/>
            <a:ext cx="1971675"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1E2719A4-3CF9-481D-B5E3-B6343500B570}"/>
              </a:ext>
            </a:extLst>
          </p:cNvPr>
          <p:cNvSpPr>
            <a:spLocks noGrp="1"/>
          </p:cNvSpPr>
          <p:nvPr>
            <p:ph type="body" orient="vert" idx="1"/>
          </p:nvPr>
        </p:nvSpPr>
        <p:spPr>
          <a:xfrm>
            <a:off x="628650" y="365125"/>
            <a:ext cx="5800725"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F8E93FAE-3928-49D0-823C-77D27F45E573}"/>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5" name="Symbol zastępczy stopki 4">
            <a:extLst>
              <a:ext uri="{FF2B5EF4-FFF2-40B4-BE49-F238E27FC236}">
                <a16:creationId xmlns:a16="http://schemas.microsoft.com/office/drawing/2014/main" id="{F3CD9988-B72F-424D-8E0C-B3E593226E82}"/>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CE34C7C9-C5D0-4EE6-A03C-03AD2865A529}"/>
              </a:ext>
            </a:extLst>
          </p:cNvPr>
          <p:cNvSpPr>
            <a:spLocks noGrp="1"/>
          </p:cNvSpPr>
          <p:nvPr>
            <p:ph type="sldNum" sz="quarter" idx="12"/>
          </p:nvPr>
        </p:nvSpPr>
        <p:spPr/>
        <p:txBody>
          <a:bodyPr/>
          <a:lstStyle/>
          <a:p>
            <a:fld id="{322E7DFA-876B-4D15-AF79-725C7B1B3F12}" type="slidenum">
              <a:rPr lang="pl-PL" smtClean="0"/>
              <a:t>‹#›</a:t>
            </a:fld>
            <a:endParaRPr lang="pl-PL"/>
          </a:p>
        </p:txBody>
      </p:sp>
    </p:spTree>
    <p:extLst>
      <p:ext uri="{BB962C8B-B14F-4D97-AF65-F5344CB8AC3E}">
        <p14:creationId xmlns:p14="http://schemas.microsoft.com/office/powerpoint/2010/main" val="2239643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
        <p:nvSpPr>
          <p:cNvPr id="24" name="Google Shape;24;p4"/>
          <p:cNvSpPr txBox="1">
            <a:spLocks noGrp="1"/>
          </p:cNvSpPr>
          <p:nvPr>
            <p:ph type="sldNum" idx="12"/>
          </p:nvPr>
        </p:nvSpPr>
        <p:spPr>
          <a:xfrm>
            <a:off x="6457950" y="6356351"/>
            <a:ext cx="20574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2E081FC-4B93-4DFE-995A-02920B26F8DD}" type="slidenum">
              <a:rPr lang="pl-PL" smtClean="0"/>
              <a:t>‹#›</a:t>
            </a:fld>
            <a:endParaRPr lang="pl-PL"/>
          </a:p>
        </p:txBody>
      </p:sp>
      <p:pic>
        <p:nvPicPr>
          <p:cNvPr id="25" name="Google Shape;25;p4"/>
          <p:cNvPicPr preferRelativeResize="0"/>
          <p:nvPr/>
        </p:nvPicPr>
        <p:blipFill>
          <a:blip r:embed="rId2">
            <a:alphaModFix/>
          </a:blip>
          <a:stretch>
            <a:fillRect/>
          </a:stretch>
        </p:blipFill>
        <p:spPr>
          <a:xfrm>
            <a:off x="0" y="0"/>
            <a:ext cx="9144000" cy="6858000"/>
          </a:xfrm>
          <a:prstGeom prst="rect">
            <a:avLst/>
          </a:prstGeom>
          <a:noFill/>
          <a:ln>
            <a:noFill/>
          </a:ln>
        </p:spPr>
      </p:pic>
      <p:sp>
        <p:nvSpPr>
          <p:cNvPr id="26" name="Google Shape;26;p4"/>
          <p:cNvSpPr txBox="1">
            <a:spLocks noGrp="1"/>
          </p:cNvSpPr>
          <p:nvPr>
            <p:ph type="title"/>
          </p:nvPr>
        </p:nvSpPr>
        <p:spPr>
          <a:xfrm>
            <a:off x="821800" y="125800"/>
            <a:ext cx="7886700" cy="7636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2200"/>
              <a:buFont typeface="Lato"/>
              <a:buNone/>
              <a:defRPr sz="2200" i="0" u="none" strike="noStrike" cap="none">
                <a:solidFill>
                  <a:schemeClr val="dk1"/>
                </a:solidFill>
                <a:latin typeface="Lato"/>
                <a:ea typeface="Lato"/>
                <a:cs typeface="Lato"/>
                <a:sym typeface="Lato"/>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r>
              <a:rPr lang="pl-PL"/>
              <a:t>Kliknij, aby edytować styl</a:t>
            </a:r>
            <a:endParaRPr/>
          </a:p>
        </p:txBody>
      </p:sp>
      <p:pic>
        <p:nvPicPr>
          <p:cNvPr id="27" name="Google Shape;27;p4"/>
          <p:cNvPicPr preferRelativeResize="0"/>
          <p:nvPr/>
        </p:nvPicPr>
        <p:blipFill>
          <a:blip r:embed="rId3">
            <a:alphaModFix/>
          </a:blip>
          <a:stretch>
            <a:fillRect/>
          </a:stretch>
        </p:blipFill>
        <p:spPr>
          <a:xfrm>
            <a:off x="54651" y="6515733"/>
            <a:ext cx="585575" cy="241900"/>
          </a:xfrm>
          <a:prstGeom prst="rect">
            <a:avLst/>
          </a:prstGeom>
          <a:noFill/>
          <a:ln>
            <a:noFill/>
          </a:ln>
        </p:spPr>
      </p:pic>
      <p:pic>
        <p:nvPicPr>
          <p:cNvPr id="28" name="Google Shape;28;p4"/>
          <p:cNvPicPr preferRelativeResize="0"/>
          <p:nvPr/>
        </p:nvPicPr>
        <p:blipFill>
          <a:blip r:embed="rId4">
            <a:alphaModFix/>
          </a:blip>
          <a:stretch>
            <a:fillRect/>
          </a:stretch>
        </p:blipFill>
        <p:spPr>
          <a:xfrm>
            <a:off x="701325" y="6518135"/>
            <a:ext cx="301384" cy="267831"/>
          </a:xfrm>
          <a:prstGeom prst="rect">
            <a:avLst/>
          </a:prstGeom>
          <a:noFill/>
          <a:ln>
            <a:noFill/>
          </a:ln>
        </p:spPr>
      </p:pic>
      <p:sp>
        <p:nvSpPr>
          <p:cNvPr id="29" name="Google Shape;29;p4"/>
          <p:cNvSpPr txBox="1"/>
          <p:nvPr/>
        </p:nvSpPr>
        <p:spPr>
          <a:xfrm>
            <a:off x="963825" y="6418500"/>
            <a:ext cx="5476200" cy="3231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 sz="900">
                <a:solidFill>
                  <a:srgbClr val="888888"/>
                </a:solidFill>
                <a:latin typeface="Helvetica Neue Light"/>
                <a:ea typeface="Helvetica Neue Light"/>
                <a:cs typeface="Helvetica Neue Light"/>
                <a:sym typeface="Helvetica Neue Light"/>
              </a:rPr>
              <a:t>Członek stowarzyszenia AVIA International</a:t>
            </a:r>
            <a:endParaRPr sz="900">
              <a:solidFill>
                <a:srgbClr val="888888"/>
              </a:solidFill>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3827652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AB4B432-E86E-409E-A2AB-5C5D6AC79449}"/>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353D3B04-076E-44BE-93E4-4B83676DE0CE}"/>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E8DBCA20-049F-4C04-B530-B3F9C69F3978}"/>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5" name="Symbol zastępczy stopki 4">
            <a:extLst>
              <a:ext uri="{FF2B5EF4-FFF2-40B4-BE49-F238E27FC236}">
                <a16:creationId xmlns:a16="http://schemas.microsoft.com/office/drawing/2014/main" id="{B5496CA1-2902-4E5F-A344-B3D4C6FD9FA4}"/>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E4F05508-D472-4A26-AA53-F297100F8E1C}"/>
              </a:ext>
            </a:extLst>
          </p:cNvPr>
          <p:cNvSpPr>
            <a:spLocks noGrp="1"/>
          </p:cNvSpPr>
          <p:nvPr>
            <p:ph type="sldNum" sz="quarter" idx="12"/>
          </p:nvPr>
        </p:nvSpPr>
        <p:spPr/>
        <p:txBody>
          <a:bodyPr/>
          <a:lstStyle/>
          <a:p>
            <a:fld id="{322E7DFA-876B-4D15-AF79-725C7B1B3F12}" type="slidenum">
              <a:rPr lang="pl-PL" smtClean="0"/>
              <a:t>‹#›</a:t>
            </a:fld>
            <a:endParaRPr lang="pl-PL"/>
          </a:p>
        </p:txBody>
      </p:sp>
    </p:spTree>
    <p:extLst>
      <p:ext uri="{BB962C8B-B14F-4D97-AF65-F5344CB8AC3E}">
        <p14:creationId xmlns:p14="http://schemas.microsoft.com/office/powerpoint/2010/main" val="1092042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4BBCA31-1291-45BD-8940-FF501D115F16}"/>
              </a:ext>
            </a:extLst>
          </p:cNvPr>
          <p:cNvSpPr>
            <a:spLocks noGrp="1"/>
          </p:cNvSpPr>
          <p:nvPr>
            <p:ph type="title"/>
          </p:nvPr>
        </p:nvSpPr>
        <p:spPr>
          <a:xfrm>
            <a:off x="623888" y="1709739"/>
            <a:ext cx="7886700" cy="2852737"/>
          </a:xfrm>
        </p:spPr>
        <p:txBody>
          <a:bodyPr anchor="b"/>
          <a:lstStyle>
            <a:lvl1pPr>
              <a:defRPr sz="4500"/>
            </a:lvl1pPr>
          </a:lstStyle>
          <a:p>
            <a:r>
              <a:rPr lang="pl-PL"/>
              <a:t>Kliknij, aby edytować styl</a:t>
            </a:r>
          </a:p>
        </p:txBody>
      </p:sp>
      <p:sp>
        <p:nvSpPr>
          <p:cNvPr id="3" name="Symbol zastępczy tekstu 2">
            <a:extLst>
              <a:ext uri="{FF2B5EF4-FFF2-40B4-BE49-F238E27FC236}">
                <a16:creationId xmlns:a16="http://schemas.microsoft.com/office/drawing/2014/main" id="{66D75DD4-C707-40F8-A5FF-5B812189005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4F1B1A8F-EFC9-41EB-AED2-56CDD649E77B}"/>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5" name="Symbol zastępczy stopki 4">
            <a:extLst>
              <a:ext uri="{FF2B5EF4-FFF2-40B4-BE49-F238E27FC236}">
                <a16:creationId xmlns:a16="http://schemas.microsoft.com/office/drawing/2014/main" id="{C18D1183-6A81-479A-B95A-ECD97CDDE91A}"/>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2369BD82-1DE2-41D3-82AF-E7E764D773A8}"/>
              </a:ext>
            </a:extLst>
          </p:cNvPr>
          <p:cNvSpPr>
            <a:spLocks noGrp="1"/>
          </p:cNvSpPr>
          <p:nvPr>
            <p:ph type="sldNum" sz="quarter" idx="12"/>
          </p:nvPr>
        </p:nvSpPr>
        <p:spPr/>
        <p:txBody>
          <a:bodyPr/>
          <a:lstStyle/>
          <a:p>
            <a:fld id="{322E7DFA-876B-4D15-AF79-725C7B1B3F12}" type="slidenum">
              <a:rPr lang="pl-PL" smtClean="0"/>
              <a:t>‹#›</a:t>
            </a:fld>
            <a:endParaRPr lang="pl-PL"/>
          </a:p>
        </p:txBody>
      </p:sp>
    </p:spTree>
    <p:extLst>
      <p:ext uri="{BB962C8B-B14F-4D97-AF65-F5344CB8AC3E}">
        <p14:creationId xmlns:p14="http://schemas.microsoft.com/office/powerpoint/2010/main" val="1201800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54B671F-833C-456A-8B13-F375342B2483}"/>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F22CA005-E1E8-467C-9BA8-D7F903F7F57C}"/>
              </a:ext>
            </a:extLst>
          </p:cNvPr>
          <p:cNvSpPr>
            <a:spLocks noGrp="1"/>
          </p:cNvSpPr>
          <p:nvPr>
            <p:ph sz="half" idx="1"/>
          </p:nvPr>
        </p:nvSpPr>
        <p:spPr>
          <a:xfrm>
            <a:off x="628650" y="1825625"/>
            <a:ext cx="38862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AFC76296-4900-431C-A7B7-F92B33C4B016}"/>
              </a:ext>
            </a:extLst>
          </p:cNvPr>
          <p:cNvSpPr>
            <a:spLocks noGrp="1"/>
          </p:cNvSpPr>
          <p:nvPr>
            <p:ph sz="half" idx="2"/>
          </p:nvPr>
        </p:nvSpPr>
        <p:spPr>
          <a:xfrm>
            <a:off x="4629150" y="1825625"/>
            <a:ext cx="38862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5ABFEFCC-A81B-4494-A5B6-F8420066478C}"/>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6" name="Symbol zastępczy stopki 5">
            <a:extLst>
              <a:ext uri="{FF2B5EF4-FFF2-40B4-BE49-F238E27FC236}">
                <a16:creationId xmlns:a16="http://schemas.microsoft.com/office/drawing/2014/main" id="{82AE52AE-2684-4AEA-ACF6-518B07ADAAC4}"/>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4132455C-A9E8-4209-9156-6620D9040B51}"/>
              </a:ext>
            </a:extLst>
          </p:cNvPr>
          <p:cNvSpPr>
            <a:spLocks noGrp="1"/>
          </p:cNvSpPr>
          <p:nvPr>
            <p:ph type="sldNum" sz="quarter" idx="12"/>
          </p:nvPr>
        </p:nvSpPr>
        <p:spPr/>
        <p:txBody>
          <a:bodyPr/>
          <a:lstStyle/>
          <a:p>
            <a:fld id="{322E7DFA-876B-4D15-AF79-725C7B1B3F12}" type="slidenum">
              <a:rPr lang="pl-PL" smtClean="0"/>
              <a:t>‹#›</a:t>
            </a:fld>
            <a:endParaRPr lang="pl-PL"/>
          </a:p>
        </p:txBody>
      </p:sp>
      <p:sp>
        <p:nvSpPr>
          <p:cNvPr id="8" name="Prostokąt 7">
            <a:extLst>
              <a:ext uri="{FF2B5EF4-FFF2-40B4-BE49-F238E27FC236}">
                <a16:creationId xmlns:a16="http://schemas.microsoft.com/office/drawing/2014/main" id="{4AEC210B-FAA4-4B11-9520-37416AB1EAC2}"/>
              </a:ext>
            </a:extLst>
          </p:cNvPr>
          <p:cNvSpPr/>
          <p:nvPr userDrawn="1"/>
        </p:nvSpPr>
        <p:spPr>
          <a:xfrm>
            <a:off x="56269" y="675036"/>
            <a:ext cx="9052561" cy="6133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754251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BDAC06F-5F2A-4289-9A32-5FC275611639}"/>
              </a:ext>
            </a:extLst>
          </p:cNvPr>
          <p:cNvSpPr>
            <a:spLocks noGrp="1"/>
          </p:cNvSpPr>
          <p:nvPr>
            <p:ph type="title"/>
          </p:nvPr>
        </p:nvSpPr>
        <p:spPr>
          <a:xfrm>
            <a:off x="629841" y="365126"/>
            <a:ext cx="78867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241E17F2-33FD-4C63-80D8-BC64A35B549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08E2526C-7487-4B3A-9DE9-9585008D10FF}"/>
              </a:ext>
            </a:extLst>
          </p:cNvPr>
          <p:cNvSpPr>
            <a:spLocks noGrp="1"/>
          </p:cNvSpPr>
          <p:nvPr>
            <p:ph sz="half" idx="2"/>
          </p:nvPr>
        </p:nvSpPr>
        <p:spPr>
          <a:xfrm>
            <a:off x="629842" y="2505075"/>
            <a:ext cx="3868340"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E55D4D18-327A-47DC-BBF6-387E1B33F64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7479FBAE-6FB1-41A2-8311-77133E731BE0}"/>
              </a:ext>
            </a:extLst>
          </p:cNvPr>
          <p:cNvSpPr>
            <a:spLocks noGrp="1"/>
          </p:cNvSpPr>
          <p:nvPr>
            <p:ph sz="quarter" idx="4"/>
          </p:nvPr>
        </p:nvSpPr>
        <p:spPr>
          <a:xfrm>
            <a:off x="4629150" y="2505075"/>
            <a:ext cx="3887391"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58C59C4C-9F42-4279-B65B-DA2D997C3FEA}"/>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8" name="Symbol zastępczy stopki 7">
            <a:extLst>
              <a:ext uri="{FF2B5EF4-FFF2-40B4-BE49-F238E27FC236}">
                <a16:creationId xmlns:a16="http://schemas.microsoft.com/office/drawing/2014/main" id="{C3EC919E-4529-4131-9233-795A8A5A88A5}"/>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379D72CF-1E40-415B-810F-19C75DB3EBA3}"/>
              </a:ext>
            </a:extLst>
          </p:cNvPr>
          <p:cNvSpPr>
            <a:spLocks noGrp="1"/>
          </p:cNvSpPr>
          <p:nvPr>
            <p:ph type="sldNum" sz="quarter" idx="12"/>
          </p:nvPr>
        </p:nvSpPr>
        <p:spPr/>
        <p:txBody>
          <a:bodyPr/>
          <a:lstStyle/>
          <a:p>
            <a:fld id="{322E7DFA-876B-4D15-AF79-725C7B1B3F12}" type="slidenum">
              <a:rPr lang="pl-PL" smtClean="0"/>
              <a:t>‹#›</a:t>
            </a:fld>
            <a:endParaRPr lang="pl-PL"/>
          </a:p>
        </p:txBody>
      </p:sp>
      <p:sp>
        <p:nvSpPr>
          <p:cNvPr id="10" name="Prostokąt 9">
            <a:extLst>
              <a:ext uri="{FF2B5EF4-FFF2-40B4-BE49-F238E27FC236}">
                <a16:creationId xmlns:a16="http://schemas.microsoft.com/office/drawing/2014/main" id="{87CA99C3-C3C8-4329-AB0D-102659C3B068}"/>
              </a:ext>
            </a:extLst>
          </p:cNvPr>
          <p:cNvSpPr/>
          <p:nvPr userDrawn="1"/>
        </p:nvSpPr>
        <p:spPr>
          <a:xfrm>
            <a:off x="56269" y="675036"/>
            <a:ext cx="9052561" cy="6133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985984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B5072B2-1F2F-498E-83FA-6E5430369C04}"/>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C61EB213-6100-4AB8-B5E4-8A0731415056}"/>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4" name="Symbol zastępczy stopki 3">
            <a:extLst>
              <a:ext uri="{FF2B5EF4-FFF2-40B4-BE49-F238E27FC236}">
                <a16:creationId xmlns:a16="http://schemas.microsoft.com/office/drawing/2014/main" id="{2E43C120-BD2D-48D7-877C-C937473AB480}"/>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351B680E-9651-4B44-887A-C366BC4A8876}"/>
              </a:ext>
            </a:extLst>
          </p:cNvPr>
          <p:cNvSpPr>
            <a:spLocks noGrp="1"/>
          </p:cNvSpPr>
          <p:nvPr>
            <p:ph type="sldNum" sz="quarter" idx="12"/>
          </p:nvPr>
        </p:nvSpPr>
        <p:spPr/>
        <p:txBody>
          <a:bodyPr/>
          <a:lstStyle/>
          <a:p>
            <a:fld id="{322E7DFA-876B-4D15-AF79-725C7B1B3F12}" type="slidenum">
              <a:rPr lang="pl-PL" smtClean="0"/>
              <a:t>‹#›</a:t>
            </a:fld>
            <a:endParaRPr lang="pl-PL"/>
          </a:p>
        </p:txBody>
      </p:sp>
      <p:sp>
        <p:nvSpPr>
          <p:cNvPr id="6" name="Prostokąt 5">
            <a:extLst>
              <a:ext uri="{FF2B5EF4-FFF2-40B4-BE49-F238E27FC236}">
                <a16:creationId xmlns:a16="http://schemas.microsoft.com/office/drawing/2014/main" id="{0AE942B6-1878-4EED-8C5D-958A2083E914}"/>
              </a:ext>
            </a:extLst>
          </p:cNvPr>
          <p:cNvSpPr/>
          <p:nvPr userDrawn="1"/>
        </p:nvSpPr>
        <p:spPr>
          <a:xfrm>
            <a:off x="56269" y="675036"/>
            <a:ext cx="9052561" cy="6133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712089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69655800-3818-4DBD-B44B-45693089B34D}"/>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3" name="Symbol zastępczy stopki 2">
            <a:extLst>
              <a:ext uri="{FF2B5EF4-FFF2-40B4-BE49-F238E27FC236}">
                <a16:creationId xmlns:a16="http://schemas.microsoft.com/office/drawing/2014/main" id="{6CEC355D-C822-42F8-96BE-AAF3EAE3842B}"/>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4E4A09D6-CAC9-459C-9F42-02510BB60CB1}"/>
              </a:ext>
            </a:extLst>
          </p:cNvPr>
          <p:cNvSpPr>
            <a:spLocks noGrp="1"/>
          </p:cNvSpPr>
          <p:nvPr>
            <p:ph type="sldNum" sz="quarter" idx="12"/>
          </p:nvPr>
        </p:nvSpPr>
        <p:spPr/>
        <p:txBody>
          <a:bodyPr/>
          <a:lstStyle/>
          <a:p>
            <a:fld id="{322E7DFA-876B-4D15-AF79-725C7B1B3F12}" type="slidenum">
              <a:rPr lang="pl-PL" smtClean="0"/>
              <a:t>‹#›</a:t>
            </a:fld>
            <a:endParaRPr lang="pl-PL"/>
          </a:p>
        </p:txBody>
      </p:sp>
      <p:sp>
        <p:nvSpPr>
          <p:cNvPr id="5" name="Prostokąt 4">
            <a:extLst>
              <a:ext uri="{FF2B5EF4-FFF2-40B4-BE49-F238E27FC236}">
                <a16:creationId xmlns:a16="http://schemas.microsoft.com/office/drawing/2014/main" id="{E8C76D2F-AFD2-4945-AC0E-1DE870EEAC1C}"/>
              </a:ext>
            </a:extLst>
          </p:cNvPr>
          <p:cNvSpPr/>
          <p:nvPr userDrawn="1"/>
        </p:nvSpPr>
        <p:spPr>
          <a:xfrm>
            <a:off x="56269" y="675036"/>
            <a:ext cx="9052561" cy="6133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400805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4E9933A-0309-4212-A6F3-4CC8A10AD8B8}"/>
              </a:ext>
            </a:extLst>
          </p:cNvPr>
          <p:cNvSpPr>
            <a:spLocks noGrp="1"/>
          </p:cNvSpPr>
          <p:nvPr>
            <p:ph type="title"/>
          </p:nvPr>
        </p:nvSpPr>
        <p:spPr>
          <a:xfrm>
            <a:off x="629841" y="457200"/>
            <a:ext cx="2949178" cy="1600200"/>
          </a:xfrm>
        </p:spPr>
        <p:txBody>
          <a:bodyPr anchor="b"/>
          <a:lstStyle>
            <a:lvl1pPr>
              <a:defRPr sz="2400"/>
            </a:lvl1pPr>
          </a:lstStyle>
          <a:p>
            <a:r>
              <a:rPr lang="pl-PL"/>
              <a:t>Kliknij, aby edytować styl</a:t>
            </a:r>
          </a:p>
        </p:txBody>
      </p:sp>
      <p:sp>
        <p:nvSpPr>
          <p:cNvPr id="3" name="Symbol zastępczy zawartości 2">
            <a:extLst>
              <a:ext uri="{FF2B5EF4-FFF2-40B4-BE49-F238E27FC236}">
                <a16:creationId xmlns:a16="http://schemas.microsoft.com/office/drawing/2014/main" id="{0A0B93D4-07C5-4711-9CAC-C1B4A7AC01D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86D0CBD2-9B93-42F8-8A7A-3B9EB7BAF07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74988E1F-EA9E-4832-B327-64075CBA2A11}"/>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6" name="Symbol zastępczy stopki 5">
            <a:extLst>
              <a:ext uri="{FF2B5EF4-FFF2-40B4-BE49-F238E27FC236}">
                <a16:creationId xmlns:a16="http://schemas.microsoft.com/office/drawing/2014/main" id="{04E4C220-F3A1-42C0-BD80-79D9F390604D}"/>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D16BDFBC-1E2D-43B3-937A-0B0F78C4DC48}"/>
              </a:ext>
            </a:extLst>
          </p:cNvPr>
          <p:cNvSpPr>
            <a:spLocks noGrp="1"/>
          </p:cNvSpPr>
          <p:nvPr>
            <p:ph type="sldNum" sz="quarter" idx="12"/>
          </p:nvPr>
        </p:nvSpPr>
        <p:spPr/>
        <p:txBody>
          <a:bodyPr/>
          <a:lstStyle/>
          <a:p>
            <a:fld id="{322E7DFA-876B-4D15-AF79-725C7B1B3F12}" type="slidenum">
              <a:rPr lang="pl-PL" smtClean="0"/>
              <a:t>‹#›</a:t>
            </a:fld>
            <a:endParaRPr lang="pl-PL"/>
          </a:p>
        </p:txBody>
      </p:sp>
    </p:spTree>
    <p:extLst>
      <p:ext uri="{BB962C8B-B14F-4D97-AF65-F5344CB8AC3E}">
        <p14:creationId xmlns:p14="http://schemas.microsoft.com/office/powerpoint/2010/main" val="400085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E1B5D8A-7A04-41E9-BB2B-67AB795EAA75}"/>
              </a:ext>
            </a:extLst>
          </p:cNvPr>
          <p:cNvSpPr>
            <a:spLocks noGrp="1"/>
          </p:cNvSpPr>
          <p:nvPr>
            <p:ph type="title"/>
          </p:nvPr>
        </p:nvSpPr>
        <p:spPr>
          <a:xfrm>
            <a:off x="629841" y="457200"/>
            <a:ext cx="2949178" cy="1600200"/>
          </a:xfrm>
        </p:spPr>
        <p:txBody>
          <a:bodyPr anchor="b"/>
          <a:lstStyle>
            <a:lvl1pPr>
              <a:defRPr sz="2400"/>
            </a:lvl1pPr>
          </a:lstStyle>
          <a:p>
            <a:r>
              <a:rPr lang="pl-PL"/>
              <a:t>Kliknij, aby edytować styl</a:t>
            </a:r>
          </a:p>
        </p:txBody>
      </p:sp>
      <p:sp>
        <p:nvSpPr>
          <p:cNvPr id="3" name="Symbol zastępczy obrazu 2">
            <a:extLst>
              <a:ext uri="{FF2B5EF4-FFF2-40B4-BE49-F238E27FC236}">
                <a16:creationId xmlns:a16="http://schemas.microsoft.com/office/drawing/2014/main" id="{7189F6CC-7F73-4EBB-9B58-20CF1CA56E5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pl-PL"/>
          </a:p>
        </p:txBody>
      </p:sp>
      <p:sp>
        <p:nvSpPr>
          <p:cNvPr id="4" name="Symbol zastępczy tekstu 3">
            <a:extLst>
              <a:ext uri="{FF2B5EF4-FFF2-40B4-BE49-F238E27FC236}">
                <a16:creationId xmlns:a16="http://schemas.microsoft.com/office/drawing/2014/main" id="{89333C1D-DEBF-4E2A-B01A-647E76DE59B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05F5C55F-F775-42CE-B955-054532611E96}"/>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6" name="Symbol zastępczy stopki 5">
            <a:extLst>
              <a:ext uri="{FF2B5EF4-FFF2-40B4-BE49-F238E27FC236}">
                <a16:creationId xmlns:a16="http://schemas.microsoft.com/office/drawing/2014/main" id="{C5E05015-EC58-4C8C-A220-1EA14592F325}"/>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87DB3929-E31E-4B95-AB20-BDC7B17A0D5C}"/>
              </a:ext>
            </a:extLst>
          </p:cNvPr>
          <p:cNvSpPr>
            <a:spLocks noGrp="1"/>
          </p:cNvSpPr>
          <p:nvPr>
            <p:ph type="sldNum" sz="quarter" idx="12"/>
          </p:nvPr>
        </p:nvSpPr>
        <p:spPr/>
        <p:txBody>
          <a:bodyPr/>
          <a:lstStyle/>
          <a:p>
            <a:fld id="{322E7DFA-876B-4D15-AF79-725C7B1B3F12}" type="slidenum">
              <a:rPr lang="pl-PL" smtClean="0"/>
              <a:t>‹#›</a:t>
            </a:fld>
            <a:endParaRPr lang="pl-PL"/>
          </a:p>
        </p:txBody>
      </p:sp>
      <p:sp>
        <p:nvSpPr>
          <p:cNvPr id="8" name="Prostokąt 7">
            <a:extLst>
              <a:ext uri="{FF2B5EF4-FFF2-40B4-BE49-F238E27FC236}">
                <a16:creationId xmlns:a16="http://schemas.microsoft.com/office/drawing/2014/main" id="{BAD142F0-1C73-4FF0-9698-B4A48E084341}"/>
              </a:ext>
            </a:extLst>
          </p:cNvPr>
          <p:cNvSpPr/>
          <p:nvPr userDrawn="1"/>
        </p:nvSpPr>
        <p:spPr>
          <a:xfrm>
            <a:off x="56269" y="675036"/>
            <a:ext cx="9052561" cy="6133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190175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ED97742C-35A8-48A1-A4F2-E0C9AA2FDEB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A0B1E4B6-3E29-46D0-927B-B4BBCF46485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EE8BB96B-27A1-45DB-8E06-EBDD169C635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8FB7330-5762-4B4F-B5E1-443EA9B8E407}" type="datetimeFigureOut">
              <a:rPr lang="pl-PL" smtClean="0"/>
              <a:t>2024-12-11</a:t>
            </a:fld>
            <a:endParaRPr lang="pl-PL"/>
          </a:p>
        </p:txBody>
      </p:sp>
      <p:sp>
        <p:nvSpPr>
          <p:cNvPr id="5" name="Symbol zastępczy stopki 4">
            <a:extLst>
              <a:ext uri="{FF2B5EF4-FFF2-40B4-BE49-F238E27FC236}">
                <a16:creationId xmlns:a16="http://schemas.microsoft.com/office/drawing/2014/main" id="{32671873-BC79-4CCF-9899-2F525E24159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90064864-4C9F-463B-A13E-71519DA149E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22E7DFA-876B-4D15-AF79-725C7B1B3F12}" type="slidenum">
              <a:rPr lang="pl-PL" smtClean="0"/>
              <a:t>‹#›</a:t>
            </a:fld>
            <a:endParaRPr lang="pl-PL"/>
          </a:p>
        </p:txBody>
      </p:sp>
      <p:sp>
        <p:nvSpPr>
          <p:cNvPr id="7" name="Prostokąt 6">
            <a:extLst>
              <a:ext uri="{FF2B5EF4-FFF2-40B4-BE49-F238E27FC236}">
                <a16:creationId xmlns:a16="http://schemas.microsoft.com/office/drawing/2014/main" id="{E084445E-D897-4DA5-9955-F5CC10A4D8B2}"/>
              </a:ext>
            </a:extLst>
          </p:cNvPr>
          <p:cNvSpPr/>
          <p:nvPr userDrawn="1"/>
        </p:nvSpPr>
        <p:spPr>
          <a:xfrm>
            <a:off x="7620" y="675036"/>
            <a:ext cx="9121139" cy="6160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168887110"/>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47"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pl-P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hyperlink" Target="http://www.terminale.unimot.pl/o-nas/pliki-do-pobrania"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2A839-7EF6-A56F-A4AD-D81A68AE4A69}"/>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638C55C6-D4EB-32E1-B6A9-98761EC0F0DD}"/>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attFill prst="pct5">
                <a:fgClr>
                  <a:schemeClr val="dk1"/>
                </a:fgClr>
                <a:bgClr>
                  <a:schemeClr val="bg1"/>
                </a:bgClr>
              </a:pattFill>
            </a:endParaRPr>
          </a:p>
        </p:txBody>
      </p:sp>
      <p:sp>
        <p:nvSpPr>
          <p:cNvPr id="6" name="pole tekstowe 5">
            <a:extLst>
              <a:ext uri="{FF2B5EF4-FFF2-40B4-BE49-F238E27FC236}">
                <a16:creationId xmlns:a16="http://schemas.microsoft.com/office/drawing/2014/main" id="{1E04AF29-0B38-3AE7-F6A6-F0AF6359052D}"/>
              </a:ext>
            </a:extLst>
          </p:cNvPr>
          <p:cNvSpPr txBox="1"/>
          <p:nvPr/>
        </p:nvSpPr>
        <p:spPr>
          <a:xfrm>
            <a:off x="0" y="2420888"/>
            <a:ext cx="9108504" cy="1138773"/>
          </a:xfrm>
          <a:prstGeom prst="rect">
            <a:avLst/>
          </a:prstGeom>
          <a:noFill/>
        </p:spPr>
        <p:txBody>
          <a:bodyPr wrap="square">
            <a:spAutoFit/>
          </a:bodyPr>
          <a:lstStyle/>
          <a:p>
            <a:pPr algn="ctr"/>
            <a:r>
              <a:rPr lang="pl-PL" sz="3200" dirty="0">
                <a:latin typeface="Arial" panose="020B0604020202020204" pitchFamily="34" charset="0"/>
                <a:cs typeface="Arial" panose="020B0604020202020204" pitchFamily="34" charset="0"/>
              </a:rPr>
              <a:t>SZKOLENIE DLA KIEROWCÓW</a:t>
            </a:r>
            <a:br>
              <a:rPr lang="pl-PL" sz="3200" dirty="0">
                <a:latin typeface="Arial" panose="020B0604020202020204" pitchFamily="34" charset="0"/>
                <a:cs typeface="Arial" panose="020B0604020202020204" pitchFamily="34" charset="0"/>
              </a:rPr>
            </a:br>
            <a:r>
              <a:rPr lang="pl-PL" sz="1800" dirty="0">
                <a:latin typeface="Arial" panose="020B0604020202020204" pitchFamily="34" charset="0"/>
                <a:cs typeface="Arial" panose="020B0604020202020204" pitchFamily="34" charset="0"/>
              </a:rPr>
              <a:t>ODBIERAJĄCYCH PRODUKTY Z TERMINALI PALIW </a:t>
            </a:r>
            <a:br>
              <a:rPr lang="pl-PL" sz="1800" dirty="0">
                <a:latin typeface="Arial" panose="020B0604020202020204" pitchFamily="34" charset="0"/>
                <a:cs typeface="Arial" panose="020B0604020202020204" pitchFamily="34" charset="0"/>
              </a:rPr>
            </a:br>
            <a:r>
              <a:rPr lang="pl-PL" sz="1800" dirty="0">
                <a:latin typeface="Arial" panose="020B0604020202020204" pitchFamily="34" charset="0"/>
                <a:cs typeface="Arial" panose="020B0604020202020204" pitchFamily="34" charset="0"/>
              </a:rPr>
              <a:t>UNIMOT TERMINALE Sp. z o.o.</a:t>
            </a:r>
            <a:endParaRPr lang="pl-PL" dirty="0"/>
          </a:p>
        </p:txBody>
      </p:sp>
      <p:sp>
        <p:nvSpPr>
          <p:cNvPr id="8" name="pole tekstowe 7">
            <a:extLst>
              <a:ext uri="{FF2B5EF4-FFF2-40B4-BE49-F238E27FC236}">
                <a16:creationId xmlns:a16="http://schemas.microsoft.com/office/drawing/2014/main" id="{D2B9109D-F654-8061-75F6-D0B6AC70B04C}"/>
              </a:ext>
            </a:extLst>
          </p:cNvPr>
          <p:cNvSpPr txBox="1"/>
          <p:nvPr/>
        </p:nvSpPr>
        <p:spPr>
          <a:xfrm>
            <a:off x="17748" y="3933056"/>
            <a:ext cx="9108504" cy="646331"/>
          </a:xfrm>
          <a:prstGeom prst="rect">
            <a:avLst/>
          </a:prstGeom>
          <a:noFill/>
        </p:spPr>
        <p:txBody>
          <a:bodyPr wrap="square">
            <a:spAutoFit/>
          </a:bodyPr>
          <a:lstStyle/>
          <a:p>
            <a:pPr lvl="0" algn="ctr">
              <a:spcBef>
                <a:spcPct val="0"/>
              </a:spcBef>
            </a:pPr>
            <a:r>
              <a:rPr lang="pl-PL" sz="1800" b="1" dirty="0">
                <a:solidFill>
                  <a:schemeClr val="tx1"/>
                </a:solidFill>
                <a:effectLst>
                  <a:outerShdw blurRad="38100" dist="38100" dir="2700000" algn="tl">
                    <a:srgbClr val="000000">
                      <a:alpha val="43137"/>
                    </a:srgbClr>
                  </a:outerShdw>
                </a:effectLst>
                <a:ea typeface="Arial Black" pitchFamily="34" charset="0"/>
              </a:rPr>
              <a:t>TERMINAL PALIW </a:t>
            </a:r>
            <a:r>
              <a:rPr lang="pl-PL" b="1" dirty="0">
                <a:effectLst>
                  <a:outerShdw blurRad="38100" dist="38100" dir="2700000" algn="tl">
                    <a:srgbClr val="000000">
                      <a:alpha val="43137"/>
                    </a:srgbClr>
                  </a:outerShdw>
                </a:effectLst>
                <a:ea typeface="Arial Black" pitchFamily="34" charset="0"/>
              </a:rPr>
              <a:t>W PIOTRKOWIE TRYBUNALSKIM</a:t>
            </a:r>
            <a:endParaRPr lang="pl-PL" sz="1800" b="1" dirty="0">
              <a:solidFill>
                <a:schemeClr val="tx1"/>
              </a:solidFill>
              <a:effectLst>
                <a:outerShdw blurRad="38100" dist="38100" dir="2700000" algn="tl">
                  <a:srgbClr val="000000">
                    <a:alpha val="43137"/>
                  </a:srgbClr>
                </a:outerShdw>
              </a:effectLst>
              <a:ea typeface="Arial Black" pitchFamily="34" charset="0"/>
            </a:endParaRPr>
          </a:p>
          <a:p>
            <a:pPr lvl="0" algn="ctr">
              <a:spcBef>
                <a:spcPct val="0"/>
              </a:spcBef>
            </a:pPr>
            <a:r>
              <a:rPr lang="pl-PL" sz="1800" b="1" dirty="0">
                <a:solidFill>
                  <a:srgbClr val="FF0000"/>
                </a:solidFill>
                <a:effectLst>
                  <a:outerShdw blurRad="38100" dist="38100" dir="2700000" algn="tl">
                    <a:srgbClr val="000000">
                      <a:alpha val="43137"/>
                    </a:srgbClr>
                  </a:outerShdw>
                </a:effectLst>
                <a:ea typeface="Arial Black" pitchFamily="34" charset="0"/>
              </a:rPr>
              <a:t>SZKOLENIE – ODBIÓR LPG</a:t>
            </a:r>
          </a:p>
        </p:txBody>
      </p:sp>
    </p:spTree>
    <p:extLst>
      <p:ext uri="{BB962C8B-B14F-4D97-AF65-F5344CB8AC3E}">
        <p14:creationId xmlns:p14="http://schemas.microsoft.com/office/powerpoint/2010/main" val="2666474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223854-64A9-6FDD-00CA-87D5D7089479}"/>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DDE78E1E-1F71-D7D9-C1CC-5880FAB21369}"/>
              </a:ext>
            </a:extLst>
          </p:cNvPr>
          <p:cNvSpPr txBox="1"/>
          <p:nvPr/>
        </p:nvSpPr>
        <p:spPr>
          <a:xfrm>
            <a:off x="-108520" y="1268760"/>
            <a:ext cx="9144000" cy="3046988"/>
          </a:xfrm>
          <a:prstGeom prst="rect">
            <a:avLst/>
          </a:prstGeom>
          <a:noFill/>
        </p:spPr>
        <p:txBody>
          <a:bodyPr wrap="square">
            <a:spAutoFit/>
          </a:bodyPr>
          <a:lstStyle/>
          <a:p>
            <a:pPr marL="457200" lvl="1" indent="0">
              <a:buNone/>
            </a:pPr>
            <a:r>
              <a:rPr lang="pl-PL" sz="1600" dirty="0"/>
              <a:t>Kierowca, który nie zastosuje się do:</a:t>
            </a:r>
          </a:p>
          <a:p>
            <a:pPr marL="457200" lvl="1" indent="0">
              <a:buNone/>
            </a:pPr>
            <a:endParaRPr lang="pl-PL" sz="1600" dirty="0"/>
          </a:p>
          <a:p>
            <a:pPr lvl="2">
              <a:buFontTx/>
              <a:buChar char="-"/>
            </a:pPr>
            <a:r>
              <a:rPr lang="pl-PL" sz="1600" dirty="0"/>
              <a:t> obowiązujących przepisów bezpieczeństwa, </a:t>
            </a:r>
          </a:p>
          <a:p>
            <a:pPr marL="914400" lvl="2" indent="0">
              <a:buNone/>
            </a:pPr>
            <a:endParaRPr lang="pl-PL" sz="1600" dirty="0"/>
          </a:p>
          <a:p>
            <a:pPr lvl="2">
              <a:buFontTx/>
              <a:buChar char="-"/>
            </a:pPr>
            <a:r>
              <a:rPr lang="pl-PL" sz="1600" dirty="0"/>
              <a:t> Zasad postępowania obowiązujących na poszczególnych Terminalach Paliw UNIMOT Terminale dostępnych na stronie,</a:t>
            </a:r>
          </a:p>
          <a:p>
            <a:pPr lvl="2">
              <a:buFontTx/>
              <a:buChar char="-"/>
            </a:pPr>
            <a:endParaRPr lang="pl-PL" sz="1600" dirty="0"/>
          </a:p>
          <a:p>
            <a:pPr lvl="2">
              <a:buFontTx/>
              <a:buChar char="-"/>
            </a:pPr>
            <a:r>
              <a:rPr lang="pl-PL" sz="1600" dirty="0"/>
              <a:t> Zasad samoobsługowego odbioru paliw w Terminalach Paliw UNIMOT Terminale Sp. z o.o. przy wykorzystaniu kart zbliżeniowych, </a:t>
            </a:r>
          </a:p>
          <a:p>
            <a:pPr marL="914400" lvl="2" indent="0">
              <a:buNone/>
            </a:pPr>
            <a:endParaRPr lang="pl-PL" sz="1600" dirty="0"/>
          </a:p>
          <a:p>
            <a:pPr marL="457200" lvl="1" indent="0">
              <a:buNone/>
            </a:pPr>
            <a:r>
              <a:rPr lang="pl-PL" sz="1600" dirty="0"/>
              <a:t>może zostać pozbawiony możliwości odbioru paliw z puli UNIMOT Terminale Sp. z o.o. i prawa wjazdu na Terminale Paliw UNIMOT Terminale już po zidentyfikowaniu pierwszego przewinienia.</a:t>
            </a:r>
          </a:p>
        </p:txBody>
      </p:sp>
    </p:spTree>
    <p:extLst>
      <p:ext uri="{BB962C8B-B14F-4D97-AF65-F5344CB8AC3E}">
        <p14:creationId xmlns:p14="http://schemas.microsoft.com/office/powerpoint/2010/main" val="2258191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FB2641D-629D-2C98-2648-B934BFA70F9B}"/>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4F1F2119-2CFE-C4D6-462F-CD98D83E7B8E}"/>
              </a:ext>
            </a:extLst>
          </p:cNvPr>
          <p:cNvSpPr txBox="1"/>
          <p:nvPr/>
        </p:nvSpPr>
        <p:spPr>
          <a:xfrm>
            <a:off x="0" y="1340768"/>
            <a:ext cx="9144000" cy="276999"/>
          </a:xfrm>
          <a:prstGeom prst="rect">
            <a:avLst/>
          </a:prstGeom>
          <a:noFill/>
        </p:spPr>
        <p:txBody>
          <a:bodyPr wrap="square">
            <a:spAutoFit/>
          </a:bodyPr>
          <a:lstStyle/>
          <a:p>
            <a:pPr marL="342900" lvl="1" indent="-342900">
              <a:buClr>
                <a:srgbClr val="C00000"/>
              </a:buClr>
              <a:buFont typeface="Wingdings 2" pitchFamily="18" charset="2"/>
              <a:buChar char="¢"/>
            </a:pPr>
            <a:r>
              <a:rPr lang="pl-PL" sz="1200" b="1" dirty="0"/>
              <a:t>PLAN SYTUACYJNY TERMINALA PALIW W PIOTRKOWIE TRYBUNALSKIM</a:t>
            </a:r>
          </a:p>
        </p:txBody>
      </p:sp>
      <p:pic>
        <p:nvPicPr>
          <p:cNvPr id="3" name="Obraz 2">
            <a:extLst>
              <a:ext uri="{FF2B5EF4-FFF2-40B4-BE49-F238E27FC236}">
                <a16:creationId xmlns:a16="http://schemas.microsoft.com/office/drawing/2014/main" id="{23CA74BB-B997-D707-B2A0-BC80A82CF4A5}"/>
              </a:ext>
            </a:extLst>
          </p:cNvPr>
          <p:cNvPicPr>
            <a:picLocks noChangeAspect="1"/>
          </p:cNvPicPr>
          <p:nvPr/>
        </p:nvPicPr>
        <p:blipFill>
          <a:blip r:embed="rId2"/>
          <a:stretch>
            <a:fillRect/>
          </a:stretch>
        </p:blipFill>
        <p:spPr>
          <a:xfrm>
            <a:off x="107504" y="1617767"/>
            <a:ext cx="8754615" cy="4548010"/>
          </a:xfrm>
          <a:prstGeom prst="rect">
            <a:avLst/>
          </a:prstGeom>
        </p:spPr>
      </p:pic>
    </p:spTree>
    <p:extLst>
      <p:ext uri="{BB962C8B-B14F-4D97-AF65-F5344CB8AC3E}">
        <p14:creationId xmlns:p14="http://schemas.microsoft.com/office/powerpoint/2010/main" val="3383852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F50D4FE-E4B7-DF30-E732-E9C1DB57C50A}"/>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9EC18BCC-21DD-BC64-DE3E-544F82D3436D}"/>
              </a:ext>
            </a:extLst>
          </p:cNvPr>
          <p:cNvSpPr txBox="1"/>
          <p:nvPr/>
        </p:nvSpPr>
        <p:spPr>
          <a:xfrm>
            <a:off x="-2282" y="1422611"/>
            <a:ext cx="9144000" cy="3539430"/>
          </a:xfrm>
          <a:prstGeom prst="rect">
            <a:avLst/>
          </a:prstGeom>
          <a:noFill/>
        </p:spPr>
        <p:txBody>
          <a:bodyPr wrap="square">
            <a:spAutoFit/>
          </a:bodyPr>
          <a:lstStyle/>
          <a:p>
            <a:pPr marL="342900" lvl="1" indent="-342900">
              <a:buClr>
                <a:srgbClr val="C00000"/>
              </a:buClr>
              <a:buFont typeface="Wingdings 2" pitchFamily="18" charset="2"/>
              <a:buChar char="¢"/>
            </a:pPr>
            <a:r>
              <a:rPr lang="pl-PL" sz="1400" b="1" dirty="0"/>
              <a:t>INFORMACJE O TERMINALU PALIW W PIOTRKOWIE TRYBUNALSKIM</a:t>
            </a:r>
            <a:endParaRPr lang="pl-PL" sz="1400" b="1" dirty="0">
              <a:solidFill>
                <a:prstClr val="black"/>
              </a:solidFill>
            </a:endParaRPr>
          </a:p>
          <a:p>
            <a:pPr lvl="1">
              <a:buClr>
                <a:srgbClr val="C00000"/>
              </a:buClr>
              <a:buFont typeface="Wingdings" panose="05000000000000000000" pitchFamily="2" charset="2"/>
              <a:buChar char="q"/>
            </a:pPr>
            <a:endParaRPr lang="pl-PL" sz="1400" b="1" dirty="0">
              <a:solidFill>
                <a:prstClr val="black"/>
              </a:solidFill>
            </a:endParaRPr>
          </a:p>
          <a:p>
            <a:pPr lvl="1">
              <a:buClr>
                <a:srgbClr val="C00000"/>
              </a:buClr>
              <a:buFont typeface="Wingdings" panose="05000000000000000000" pitchFamily="2" charset="2"/>
              <a:buChar char="q"/>
            </a:pPr>
            <a:r>
              <a:rPr lang="pl-PL" sz="1400" b="1" dirty="0">
                <a:solidFill>
                  <a:prstClr val="black"/>
                </a:solidFill>
              </a:rPr>
              <a:t>DANE ADRESOWE</a:t>
            </a:r>
          </a:p>
          <a:p>
            <a:pPr lvl="1">
              <a:buClr>
                <a:srgbClr val="C00000"/>
              </a:buClr>
              <a:buFont typeface="Wingdings" panose="05000000000000000000" pitchFamily="2" charset="2"/>
              <a:buChar char="q"/>
            </a:pPr>
            <a:endParaRPr lang="pl-PL" sz="1400" b="1" dirty="0">
              <a:solidFill>
                <a:prstClr val="black"/>
              </a:solidFill>
            </a:endParaRPr>
          </a:p>
          <a:p>
            <a:pPr marL="457200" lvl="1" indent="0">
              <a:buClr>
                <a:srgbClr val="C00000"/>
              </a:buClr>
              <a:buNone/>
            </a:pPr>
            <a:r>
              <a:rPr lang="pl-PL" sz="1400" dirty="0">
                <a:solidFill>
                  <a:prstClr val="black"/>
                </a:solidFill>
              </a:rPr>
              <a:t>UNIMOT Terminale Sp. z o.o.</a:t>
            </a:r>
          </a:p>
          <a:p>
            <a:pPr marL="457200" lvl="1" indent="0">
              <a:buClr>
                <a:srgbClr val="C00000"/>
              </a:buClr>
              <a:buNone/>
            </a:pPr>
            <a:r>
              <a:rPr lang="pl-PL" sz="1400" dirty="0">
                <a:solidFill>
                  <a:prstClr val="black"/>
                </a:solidFill>
              </a:rPr>
              <a:t>Oddział Terminal Paliw Piotrków Trybunalski</a:t>
            </a:r>
          </a:p>
          <a:p>
            <a:pPr marL="457200" lvl="1" indent="0">
              <a:buClr>
                <a:srgbClr val="C00000"/>
              </a:buClr>
              <a:buNone/>
            </a:pPr>
            <a:r>
              <a:rPr lang="pl-PL" sz="1400" dirty="0">
                <a:solidFill>
                  <a:prstClr val="black"/>
                </a:solidFill>
              </a:rPr>
              <a:t>ul. Przemysłowa 43</a:t>
            </a:r>
          </a:p>
          <a:p>
            <a:pPr marL="457200" lvl="1" indent="0">
              <a:buClr>
                <a:srgbClr val="C00000"/>
              </a:buClr>
              <a:buNone/>
            </a:pPr>
            <a:r>
              <a:rPr lang="pl-PL" sz="1400" dirty="0">
                <a:solidFill>
                  <a:prstClr val="black"/>
                </a:solidFill>
              </a:rPr>
              <a:t>97-300 Piotrków Trybunalski</a:t>
            </a:r>
          </a:p>
          <a:p>
            <a:pPr marL="457200" lvl="1" indent="0">
              <a:buClr>
                <a:srgbClr val="C00000"/>
              </a:buClr>
              <a:buNone/>
            </a:pPr>
            <a:r>
              <a:rPr lang="pl-PL" sz="1400" dirty="0">
                <a:solidFill>
                  <a:prstClr val="black"/>
                </a:solidFill>
              </a:rPr>
              <a:t>Telefon: Wew. 00 lub 06</a:t>
            </a:r>
          </a:p>
          <a:p>
            <a:pPr marL="457200" lvl="1" indent="0">
              <a:buClr>
                <a:srgbClr val="C00000"/>
              </a:buClr>
              <a:buNone/>
            </a:pPr>
            <a:endParaRPr lang="pl-PL" sz="1400" b="1" dirty="0">
              <a:solidFill>
                <a:prstClr val="black"/>
              </a:solidFill>
            </a:endParaRPr>
          </a:p>
          <a:p>
            <a:pPr marL="457200" lvl="1" indent="0">
              <a:buClr>
                <a:srgbClr val="C00000"/>
              </a:buClr>
              <a:buNone/>
            </a:pPr>
            <a:endParaRPr lang="pl-PL" sz="1400" b="1" dirty="0">
              <a:solidFill>
                <a:prstClr val="black"/>
              </a:solidFill>
            </a:endParaRPr>
          </a:p>
          <a:p>
            <a:pPr marL="457200" lvl="1" indent="0">
              <a:buClr>
                <a:srgbClr val="C00000"/>
              </a:buClr>
              <a:buNone/>
            </a:pPr>
            <a:endParaRPr lang="pl-PL" sz="1400" b="1" dirty="0">
              <a:solidFill>
                <a:prstClr val="black"/>
              </a:solidFill>
            </a:endParaRPr>
          </a:p>
          <a:p>
            <a:pPr lvl="1">
              <a:buClr>
                <a:srgbClr val="C00000"/>
              </a:buClr>
              <a:buFont typeface="Wingdings" panose="05000000000000000000" pitchFamily="2" charset="2"/>
              <a:buChar char="q"/>
            </a:pPr>
            <a:r>
              <a:rPr lang="pl-PL" sz="1400" b="1" dirty="0">
                <a:solidFill>
                  <a:prstClr val="black"/>
                </a:solidFill>
              </a:rPr>
              <a:t>GODZINY PRACY TERMINALA PALIW</a:t>
            </a:r>
          </a:p>
          <a:p>
            <a:pPr marL="0" indent="0">
              <a:buNone/>
            </a:pPr>
            <a:endParaRPr lang="pl-PL" sz="1400" b="1" dirty="0">
              <a:solidFill>
                <a:prstClr val="black"/>
              </a:solidFill>
            </a:endParaRPr>
          </a:p>
          <a:p>
            <a:pPr marL="457200" lvl="1" indent="0">
              <a:buClr>
                <a:srgbClr val="C00000"/>
              </a:buClr>
              <a:buNone/>
            </a:pPr>
            <a:r>
              <a:rPr lang="pl-PL" sz="1400" dirty="0"/>
              <a:t>24 godziny na dobę</a:t>
            </a:r>
          </a:p>
          <a:p>
            <a:pPr marL="457200" lvl="1" indent="0">
              <a:buClr>
                <a:srgbClr val="C00000"/>
              </a:buClr>
              <a:buNone/>
            </a:pPr>
            <a:r>
              <a:rPr lang="pl-PL" sz="1400" dirty="0"/>
              <a:t>7 dni w tygodniu</a:t>
            </a:r>
          </a:p>
        </p:txBody>
      </p:sp>
    </p:spTree>
    <p:extLst>
      <p:ext uri="{BB962C8B-B14F-4D97-AF65-F5344CB8AC3E}">
        <p14:creationId xmlns:p14="http://schemas.microsoft.com/office/powerpoint/2010/main" val="1817555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BFB83D4-745F-E08C-2518-70E756515DC9}"/>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4FF58496-B828-211C-48BD-A6E53F3FBB57}"/>
              </a:ext>
            </a:extLst>
          </p:cNvPr>
          <p:cNvSpPr txBox="1"/>
          <p:nvPr/>
        </p:nvSpPr>
        <p:spPr>
          <a:xfrm>
            <a:off x="0" y="1484784"/>
            <a:ext cx="9144000" cy="4185761"/>
          </a:xfrm>
          <a:prstGeom prst="rect">
            <a:avLst/>
          </a:prstGeom>
          <a:noFill/>
        </p:spPr>
        <p:txBody>
          <a:bodyPr wrap="square">
            <a:spAutoFit/>
          </a:bodyPr>
          <a:lstStyle/>
          <a:p>
            <a:pPr marL="342900" lvl="1" indent="-342900">
              <a:buClr>
                <a:srgbClr val="C00000"/>
              </a:buClr>
              <a:buFont typeface="Wingdings 2" pitchFamily="18" charset="2"/>
              <a:buChar char="¢"/>
            </a:pPr>
            <a:r>
              <a:rPr lang="pl-PL" sz="1400" b="1" dirty="0"/>
              <a:t>ZASADY POSTEPOWANIA NA TERENIE TERMINALA PALIW W PIOTRKOWIE TRYBUNALSKIM </a:t>
            </a:r>
          </a:p>
          <a:p>
            <a:pPr marL="0" lvl="1" indent="0">
              <a:buClr>
                <a:srgbClr val="C00000"/>
              </a:buClr>
              <a:buNone/>
            </a:pPr>
            <a:endParaRPr lang="pl-PL" sz="1400" b="1" dirty="0"/>
          </a:p>
          <a:p>
            <a:pPr lvl="1">
              <a:buClr>
                <a:srgbClr val="C00000"/>
              </a:buClr>
              <a:buFont typeface="Wingdings" panose="05000000000000000000" pitchFamily="2" charset="2"/>
              <a:buChar char="q"/>
            </a:pPr>
            <a:r>
              <a:rPr lang="pl-PL" sz="1400" b="1" dirty="0"/>
              <a:t>WJAZD NA TEREN TERMINALA PALIW</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Podjechać do zewnętrznego kiosku multimedialnego.</a:t>
            </a:r>
          </a:p>
          <a:p>
            <a:pPr lvl="1">
              <a:buClr>
                <a:schemeClr val="tx1"/>
              </a:buClr>
            </a:pPr>
            <a:endParaRPr lang="pl-PL" sz="1400" dirty="0"/>
          </a:p>
          <a:p>
            <a:pPr marL="628650" lvl="1" indent="-171450">
              <a:buClr>
                <a:schemeClr val="tx1"/>
              </a:buClr>
              <a:buFont typeface="Arial" panose="020B0604020202020204" pitchFamily="34" charset="0"/>
              <a:buChar char="•"/>
            </a:pPr>
            <a:r>
              <a:rPr lang="pl-PL" sz="1400" dirty="0"/>
              <a:t>Zalogować się Kartą Kierowcy i Kartami Pojazdów, w przypadku komunikatu ,,Brak trybu przeliczeń” skontaktować się za pomocą interkomu z dyspozytorem. 		</a:t>
            </a:r>
          </a:p>
          <a:p>
            <a:pPr lvl="1">
              <a:buClr>
                <a:schemeClr val="tx1"/>
              </a:buClr>
            </a:pPr>
            <a:endParaRPr lang="pl-PL" sz="1400" dirty="0"/>
          </a:p>
          <a:p>
            <a:pPr marL="628650" lvl="1" indent="-171450">
              <a:buClr>
                <a:schemeClr val="tx1"/>
              </a:buClr>
              <a:buFont typeface="Arial" panose="020B0604020202020204" pitchFamily="34" charset="0"/>
              <a:buChar char="•"/>
            </a:pPr>
            <a:r>
              <a:rPr lang="pl-PL" sz="1400" dirty="0"/>
              <a:t>Zaplanować i pobrać Plan załadunku.</a:t>
            </a:r>
          </a:p>
          <a:p>
            <a:pPr lvl="1">
              <a:buClr>
                <a:schemeClr val="tx1"/>
              </a:buClr>
            </a:pPr>
            <a:endParaRPr lang="pl-PL" sz="1400" dirty="0"/>
          </a:p>
          <a:p>
            <a:pPr marL="628650" lvl="1" indent="-171450">
              <a:buClr>
                <a:prstClr val="black"/>
              </a:buClr>
              <a:buFont typeface="Arial" panose="020B0604020202020204" pitchFamily="34" charset="0"/>
              <a:buChar char="•"/>
            </a:pPr>
            <a:r>
              <a:rPr lang="pl-PL" sz="1400" dirty="0">
                <a:solidFill>
                  <a:prstClr val="black"/>
                </a:solidFill>
              </a:rPr>
              <a:t>Po otwarciu szlabanu wjechać na parking.</a:t>
            </a:r>
          </a:p>
          <a:p>
            <a:pPr marL="628650" lvl="1" indent="-171450">
              <a:buClr>
                <a:prstClr val="black"/>
              </a:buClr>
              <a:buFont typeface="Arial" panose="020B0604020202020204" pitchFamily="34" charset="0"/>
              <a:buChar char="•"/>
            </a:pPr>
            <a:endParaRPr lang="pl-PL" sz="1400" dirty="0">
              <a:solidFill>
                <a:prstClr val="black"/>
              </a:solidFill>
            </a:endParaRPr>
          </a:p>
          <a:p>
            <a:pPr marL="628650" lvl="1" indent="-171450">
              <a:buClr>
                <a:prstClr val="black"/>
              </a:buClr>
              <a:buFont typeface="Arial" panose="020B0604020202020204" pitchFamily="34" charset="0"/>
              <a:buChar char="•"/>
            </a:pPr>
            <a:r>
              <a:rPr lang="pl-PL" sz="1400" dirty="0">
                <a:solidFill>
                  <a:prstClr val="black"/>
                </a:solidFill>
              </a:rPr>
              <a:t>Po wywołaniu nr. rej przez tablicę podjechać do czytnika kart szlabanu wyjazdowego na drogę publiczną. </a:t>
            </a:r>
          </a:p>
          <a:p>
            <a:pPr marL="628650" lvl="1" indent="-171450">
              <a:buClr>
                <a:prstClr val="black"/>
              </a:buClr>
              <a:buFont typeface="Arial" panose="020B0604020202020204" pitchFamily="34" charset="0"/>
              <a:buChar char="•"/>
            </a:pPr>
            <a:endParaRPr lang="pl-PL" sz="1400" dirty="0">
              <a:solidFill>
                <a:prstClr val="black"/>
              </a:solidFill>
            </a:endParaRPr>
          </a:p>
          <a:p>
            <a:pPr marL="628650" lvl="1" indent="-171450">
              <a:buClr>
                <a:prstClr val="black"/>
              </a:buClr>
              <a:buFont typeface="Arial" panose="020B0604020202020204" pitchFamily="34" charset="0"/>
              <a:buChar char="•"/>
            </a:pPr>
            <a:r>
              <a:rPr lang="pl-PL" sz="1400" dirty="0">
                <a:solidFill>
                  <a:prstClr val="black"/>
                </a:solidFill>
              </a:rPr>
              <a:t>Przejechać do czytnika kart wjazd na nalewnie LPG po otwarciu szlabanu podjechać na stanowisko nalewcze. </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Wyłączyć silnik, zaciągnąć hamulec ręczny, zaklinować koła, postępować zgodnie z instrukcją stanowiskową danego nalewaka.</a:t>
            </a:r>
          </a:p>
        </p:txBody>
      </p:sp>
    </p:spTree>
    <p:extLst>
      <p:ext uri="{BB962C8B-B14F-4D97-AF65-F5344CB8AC3E}">
        <p14:creationId xmlns:p14="http://schemas.microsoft.com/office/powerpoint/2010/main" val="2031223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097B95C-6406-86DF-ED2A-867DDE9028F0}"/>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4C841E4C-AAA0-3DD5-C100-65200DDA3059}"/>
              </a:ext>
            </a:extLst>
          </p:cNvPr>
          <p:cNvSpPr txBox="1"/>
          <p:nvPr/>
        </p:nvSpPr>
        <p:spPr>
          <a:xfrm>
            <a:off x="-2258" y="1412776"/>
            <a:ext cx="9146257" cy="5170646"/>
          </a:xfrm>
          <a:prstGeom prst="rect">
            <a:avLst/>
          </a:prstGeom>
          <a:noFill/>
        </p:spPr>
        <p:txBody>
          <a:bodyPr wrap="square">
            <a:spAutoFit/>
          </a:bodyPr>
          <a:lstStyle/>
          <a:p>
            <a:pPr lvl="1">
              <a:buClr>
                <a:srgbClr val="C00000"/>
              </a:buClr>
              <a:buFont typeface="Wingdings" panose="05000000000000000000" pitchFamily="2" charset="2"/>
              <a:buChar char="q"/>
            </a:pPr>
            <a:r>
              <a:rPr lang="pl-PL" sz="1400" b="1" dirty="0"/>
              <a:t>NALEW LPG</a:t>
            </a:r>
            <a:endParaRPr lang="pl-PL" sz="1400" i="1" dirty="0">
              <a:solidFill>
                <a:srgbClr val="FF0000"/>
              </a:solidFill>
            </a:endParaRPr>
          </a:p>
          <a:p>
            <a:pPr marL="457200" lvl="1" indent="0">
              <a:buClr>
                <a:srgbClr val="C00000"/>
              </a:buClr>
              <a:buNone/>
            </a:pPr>
            <a:endParaRPr lang="pl-PL" sz="1400" b="1" dirty="0">
              <a:solidFill>
                <a:prstClr val="black"/>
              </a:solidFill>
            </a:endParaRPr>
          </a:p>
          <a:p>
            <a:pPr marL="457200" lvl="1" indent="0">
              <a:buClr>
                <a:srgbClr val="C00000"/>
              </a:buClr>
              <a:buNone/>
            </a:pPr>
            <a:r>
              <a:rPr lang="pl-PL" sz="1400" b="1" dirty="0">
                <a:solidFill>
                  <a:prstClr val="black"/>
                </a:solidFill>
              </a:rPr>
              <a:t>Aby rozpocząć nalew należy:</a:t>
            </a:r>
          </a:p>
          <a:p>
            <a:pPr marL="457200" lvl="1" indent="0">
              <a:buNone/>
            </a:pPr>
            <a:endParaRPr lang="pl-PL" sz="1400" dirty="0"/>
          </a:p>
          <a:p>
            <a:pPr marL="628650" lvl="1" indent="-171450">
              <a:buFont typeface="Arial" panose="020B0604020202020204" pitchFamily="34" charset="0"/>
              <a:buChar char="•"/>
            </a:pPr>
            <a:r>
              <a:rPr lang="pl-PL" sz="1400" dirty="0"/>
              <a:t>Podłączyć uziemienie do cysterny i włączyć do pozycji ON (Przytrzymać włącznik do momentu zapalenia się zielonej kontrolki).</a:t>
            </a:r>
          </a:p>
          <a:p>
            <a:pPr marL="628650" lvl="1" indent="-171450">
              <a:buFont typeface="Arial" panose="020B0604020202020204" pitchFamily="34" charset="0"/>
              <a:buChar char="•"/>
            </a:pPr>
            <a:endParaRPr lang="pl-PL" sz="1400" dirty="0"/>
          </a:p>
          <a:p>
            <a:pPr marL="628650" lvl="1" indent="-171450">
              <a:buFont typeface="Arial" panose="020B0604020202020204" pitchFamily="34" charset="0"/>
              <a:buChar char="•"/>
            </a:pPr>
            <a:r>
              <a:rPr lang="pl-PL" sz="1400" dirty="0"/>
              <a:t>Sprawdzić stan uszczelek.</a:t>
            </a:r>
          </a:p>
          <a:p>
            <a:pPr marL="457200" lvl="1" indent="0">
              <a:buNone/>
            </a:pPr>
            <a:endParaRPr lang="pl-PL" sz="1400" dirty="0"/>
          </a:p>
          <a:p>
            <a:pPr marL="628650" lvl="1" indent="-171450">
              <a:buFont typeface="Arial" panose="020B0604020202020204" pitchFamily="34" charset="0"/>
              <a:buChar char="•"/>
            </a:pPr>
            <a:r>
              <a:rPr lang="x-none" sz="1400" dirty="0"/>
              <a:t>Podłączyć </a:t>
            </a:r>
            <a:r>
              <a:rPr lang="pl-PL" sz="1400" dirty="0"/>
              <a:t>kolejno wąż fazy gazowej oraz ciekłej i sprawdzić szczelność połączenia uchylając stopniowo zawory na końcach węży.</a:t>
            </a:r>
          </a:p>
          <a:p>
            <a:pPr marL="628650" lvl="1" indent="-171450">
              <a:buFont typeface="Arial" panose="020B0604020202020204" pitchFamily="34" charset="0"/>
              <a:buChar char="•"/>
            </a:pPr>
            <a:endParaRPr lang="pl-PL" sz="1400" dirty="0"/>
          </a:p>
          <a:p>
            <a:pPr marL="628650" lvl="1" indent="-171450">
              <a:buFont typeface="Arial" panose="020B0604020202020204" pitchFamily="34" charset="0"/>
              <a:buChar char="•"/>
            </a:pPr>
            <a:r>
              <a:rPr lang="pl-PL" sz="1400" dirty="0"/>
              <a:t>W przypadku stwierdzenia nieszczelności powiadomić obsługę.</a:t>
            </a:r>
          </a:p>
          <a:p>
            <a:pPr marL="628650" lvl="1" indent="-171450">
              <a:buFont typeface="Arial" panose="020B0604020202020204" pitchFamily="34" charset="0"/>
              <a:buChar char="•"/>
            </a:pPr>
            <a:endParaRPr lang="pl-PL" sz="1400" dirty="0"/>
          </a:p>
          <a:p>
            <a:pPr marL="628650" lvl="1" indent="-171450">
              <a:buFont typeface="Arial" panose="020B0604020202020204" pitchFamily="34" charset="0"/>
              <a:buChar char="•"/>
            </a:pPr>
            <a:r>
              <a:rPr lang="pl-PL" sz="1400" dirty="0"/>
              <a:t>W przypadku nie stwierdzenia nieszczelności otworzyć zawory na końcach węży oraz zawory autocysterny umożliwiające załadunek. </a:t>
            </a:r>
          </a:p>
          <a:p>
            <a:pPr lvl="1"/>
            <a:endParaRPr lang="pl-PL" sz="1400" dirty="0"/>
          </a:p>
          <a:p>
            <a:pPr marL="628650" lvl="1" indent="-171450">
              <a:buFont typeface="Arial" panose="020B0604020202020204" pitchFamily="34" charset="0"/>
              <a:buChar char="•"/>
            </a:pPr>
            <a:r>
              <a:rPr lang="pl-PL" sz="1400" dirty="0"/>
              <a:t>Na sterowniku nalewu nacisnąć przycisk „SET” właściwego </a:t>
            </a:r>
            <a:r>
              <a:rPr lang="pl-PL" sz="1400" dirty="0" err="1"/>
              <a:t>AccuLoad’a</a:t>
            </a:r>
            <a:r>
              <a:rPr lang="pl-PL" sz="1400" dirty="0"/>
              <a:t>.</a:t>
            </a:r>
          </a:p>
          <a:p>
            <a:pPr lvl="1"/>
            <a:endParaRPr lang="pl-PL" sz="1400" dirty="0"/>
          </a:p>
          <a:p>
            <a:pPr marL="628650" lvl="1" indent="-171450">
              <a:buFont typeface="Arial" panose="020B0604020202020204" pitchFamily="34" charset="0"/>
              <a:buChar char="•"/>
            </a:pPr>
            <a:r>
              <a:rPr lang="pl-PL" sz="1400" dirty="0"/>
              <a:t>Wprowadzić KOD DYSPOZYCJI na </a:t>
            </a:r>
            <a:r>
              <a:rPr lang="pl-PL" sz="1400" dirty="0" err="1"/>
              <a:t>AccuLoad’zie</a:t>
            </a:r>
            <a:r>
              <a:rPr lang="pl-PL" sz="1400" dirty="0"/>
              <a:t> i zatwierdzić go przyciskiem „ENTER”.</a:t>
            </a:r>
          </a:p>
          <a:p>
            <a:pPr marL="628650" lvl="1" indent="-171450">
              <a:buFont typeface="Arial" panose="020B0604020202020204" pitchFamily="34" charset="0"/>
              <a:buChar char="•"/>
            </a:pPr>
            <a:endParaRPr lang="pl-PL" sz="1400" dirty="0"/>
          </a:p>
          <a:p>
            <a:pPr marL="457200" lvl="1" indent="0">
              <a:buNone/>
            </a:pPr>
            <a:endParaRPr lang="pl-PL" sz="1200" dirty="0"/>
          </a:p>
          <a:p>
            <a:pPr marL="457200" lvl="1" indent="0">
              <a:buNone/>
            </a:pPr>
            <a:endParaRPr lang="pl-PL" sz="1200" dirty="0"/>
          </a:p>
          <a:p>
            <a:pPr marL="457200" lvl="1" indent="0">
              <a:buNone/>
            </a:pPr>
            <a:endParaRPr lang="pl-PL" sz="1200" dirty="0"/>
          </a:p>
        </p:txBody>
      </p:sp>
    </p:spTree>
    <p:extLst>
      <p:ext uri="{BB962C8B-B14F-4D97-AF65-F5344CB8AC3E}">
        <p14:creationId xmlns:p14="http://schemas.microsoft.com/office/powerpoint/2010/main" val="2406110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F4620-7240-9B3A-9486-752198115F96}"/>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270718DD-DEAA-59AB-A2A0-2C0E19284C0D}"/>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3A8FF51E-FC86-EF0F-89CE-B81EFBA9A557}"/>
              </a:ext>
            </a:extLst>
          </p:cNvPr>
          <p:cNvSpPr txBox="1"/>
          <p:nvPr/>
        </p:nvSpPr>
        <p:spPr>
          <a:xfrm>
            <a:off x="-2258" y="1412776"/>
            <a:ext cx="9146257" cy="3447098"/>
          </a:xfrm>
          <a:prstGeom prst="rect">
            <a:avLst/>
          </a:prstGeom>
          <a:noFill/>
        </p:spPr>
        <p:txBody>
          <a:bodyPr wrap="square">
            <a:spAutoFit/>
          </a:bodyPr>
          <a:lstStyle/>
          <a:p>
            <a:pPr lvl="1">
              <a:buClr>
                <a:srgbClr val="C00000"/>
              </a:buClr>
              <a:buFont typeface="Wingdings" panose="05000000000000000000" pitchFamily="2" charset="2"/>
              <a:buChar char="q"/>
            </a:pPr>
            <a:r>
              <a:rPr lang="pl-PL" sz="1400" b="1" dirty="0"/>
              <a:t>NALEW LPG</a:t>
            </a:r>
            <a:endParaRPr lang="pl-PL" sz="1400" dirty="0"/>
          </a:p>
          <a:p>
            <a:pPr marL="628650" lvl="1" indent="-171450">
              <a:buFont typeface="Arial" panose="020B0604020202020204" pitchFamily="34" charset="0"/>
              <a:buChar char="•"/>
            </a:pPr>
            <a:endParaRPr lang="pl-PL" sz="1400" dirty="0"/>
          </a:p>
          <a:p>
            <a:pPr lvl="1"/>
            <a:r>
              <a:rPr lang="pl-PL" sz="1400" b="1" dirty="0" err="1"/>
              <a:t>c.d</a:t>
            </a:r>
            <a:r>
              <a:rPr lang="pl-PL" sz="1400" b="1" dirty="0"/>
              <a:t>:</a:t>
            </a:r>
          </a:p>
          <a:p>
            <a:pPr marL="628650" lvl="1" indent="-171450">
              <a:buFont typeface="Arial" panose="020B0604020202020204" pitchFamily="34" charset="0"/>
              <a:buChar char="•"/>
            </a:pPr>
            <a:endParaRPr lang="pl-PL" sz="1400" dirty="0"/>
          </a:p>
          <a:p>
            <a:pPr marL="628650" lvl="1" indent="-171450">
              <a:buFont typeface="Arial" panose="020B0604020202020204" pitchFamily="34" charset="0"/>
              <a:buChar char="•"/>
            </a:pPr>
            <a:endParaRPr lang="pl-PL" sz="1400" dirty="0"/>
          </a:p>
          <a:p>
            <a:pPr marL="628650" lvl="1" indent="-171450">
              <a:buFont typeface="Arial" panose="020B0604020202020204" pitchFamily="34" charset="0"/>
              <a:buChar char="•"/>
            </a:pPr>
            <a:r>
              <a:rPr lang="pl-PL" sz="1400" dirty="0"/>
              <a:t>AKTYWOWAĆ RECZNY MANIPULATOR DEAD_MAN po przez wciśnięcie dźwigni. W czasie całego procesu obserwować diodę na urządzeniu. Po zapaleniu się czerwonej kontroli zwolnić dźwignię i natychmiast wcisnąć podwinie, takie </a:t>
            </a:r>
            <a:r>
              <a:rPr lang="pl-PL" sz="1400" dirty="0" err="1"/>
              <a:t>żądanei</a:t>
            </a:r>
            <a:r>
              <a:rPr lang="pl-PL" sz="1400" dirty="0"/>
              <a:t> reakcji następować będzie w około 2 minutowych odstępach czasu i trwać będzie przez całą długość nalewu. Brak reakcji spowoduje przerwanie załadunku.</a:t>
            </a:r>
          </a:p>
          <a:p>
            <a:pPr lvl="1"/>
            <a:endParaRPr lang="pl-PL" sz="1400" dirty="0"/>
          </a:p>
          <a:p>
            <a:pPr marL="628650" lvl="1" indent="-171450">
              <a:buFont typeface="Arial" panose="020B0604020202020204" pitchFamily="34" charset="0"/>
              <a:buChar char="•"/>
            </a:pPr>
            <a:r>
              <a:rPr lang="pl-PL" sz="1400" dirty="0"/>
              <a:t>Nacisnąć przycisk „SET” odpowiedniej sekcji </a:t>
            </a:r>
            <a:r>
              <a:rPr lang="pl-PL" sz="1400" dirty="0" err="1"/>
              <a:t>AccuLoad’a</a:t>
            </a:r>
            <a:r>
              <a:rPr lang="pl-PL" sz="1400" dirty="0"/>
              <a:t> i wprowadzić NUMER komory. Zatwierdzić go przyciskiem „ENTER”.       Aktywna sekcja </a:t>
            </a:r>
            <a:r>
              <a:rPr lang="pl-PL" sz="1400" dirty="0" err="1"/>
              <a:t>AccuLoad’a</a:t>
            </a:r>
            <a:r>
              <a:rPr lang="pl-PL" sz="1400" dirty="0"/>
              <a:t> oznaczona jest ramką wokół wyświetlacza. Przełączanie aktywnych sekcji przyciskiem „F1”.</a:t>
            </a:r>
          </a:p>
          <a:p>
            <a:pPr marL="457200" lvl="1" indent="0">
              <a:buNone/>
            </a:pPr>
            <a:endParaRPr lang="pl-PL" sz="1200" dirty="0"/>
          </a:p>
          <a:p>
            <a:pPr marL="457200" lvl="1" indent="0">
              <a:buNone/>
            </a:pPr>
            <a:endParaRPr lang="pl-PL" sz="1200" dirty="0"/>
          </a:p>
          <a:p>
            <a:pPr marL="457200" lvl="1" indent="0">
              <a:buNone/>
            </a:pPr>
            <a:endParaRPr lang="pl-PL" sz="1200" dirty="0"/>
          </a:p>
        </p:txBody>
      </p:sp>
    </p:spTree>
    <p:extLst>
      <p:ext uri="{BB962C8B-B14F-4D97-AF65-F5344CB8AC3E}">
        <p14:creationId xmlns:p14="http://schemas.microsoft.com/office/powerpoint/2010/main" val="3454682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8482068-4A53-D9DE-C00F-B46BE5DAD61A}"/>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DB489D61-7879-0DD4-CAAD-FE1C1C0EEE9E}"/>
              </a:ext>
            </a:extLst>
          </p:cNvPr>
          <p:cNvSpPr txBox="1"/>
          <p:nvPr/>
        </p:nvSpPr>
        <p:spPr>
          <a:xfrm>
            <a:off x="0" y="1268760"/>
            <a:ext cx="9144000" cy="5801588"/>
          </a:xfrm>
          <a:prstGeom prst="rect">
            <a:avLst/>
          </a:prstGeom>
          <a:noFill/>
        </p:spPr>
        <p:txBody>
          <a:bodyPr wrap="square">
            <a:spAutoFit/>
          </a:bodyPr>
          <a:lstStyle/>
          <a:p>
            <a:pPr marL="457200" lvl="1" indent="0">
              <a:buNone/>
            </a:pPr>
            <a:endParaRPr lang="pl-PL" sz="1100" b="1" dirty="0">
              <a:solidFill>
                <a:prstClr val="black"/>
              </a:solidFill>
            </a:endParaRPr>
          </a:p>
          <a:p>
            <a:pPr lvl="1">
              <a:buClr>
                <a:srgbClr val="C00000"/>
              </a:buClr>
              <a:buFont typeface="Wingdings" panose="05000000000000000000" pitchFamily="2" charset="2"/>
              <a:buChar char="q"/>
            </a:pPr>
            <a:r>
              <a:rPr lang="pl-PL" sz="1350" b="1" dirty="0"/>
              <a:t>NALEW LPG</a:t>
            </a:r>
          </a:p>
          <a:p>
            <a:pPr lvl="1">
              <a:buClr>
                <a:srgbClr val="C00000"/>
              </a:buClr>
            </a:pPr>
            <a:endParaRPr lang="pl-PL" sz="1350" b="1" dirty="0"/>
          </a:p>
          <a:p>
            <a:pPr marL="628650" lvl="1" indent="-171450">
              <a:buFont typeface="Arial" panose="020B0604020202020204" pitchFamily="34" charset="0"/>
              <a:buChar char="•"/>
            </a:pPr>
            <a:r>
              <a:rPr lang="x-none" sz="1350" dirty="0"/>
              <a:t>Upewnić się czy zadana ilość produktu odpowiada pojemności </a:t>
            </a:r>
            <a:r>
              <a:rPr lang="pl-PL" sz="1350" dirty="0"/>
              <a:t>i masie całego zestawu w przypadku nieprawidłowości zgłosić się do obsługi. Telefon wewnętrzny 05 lub 06.</a:t>
            </a:r>
          </a:p>
          <a:p>
            <a:pPr marL="457200" lvl="1" indent="0">
              <a:buNone/>
            </a:pPr>
            <a:endParaRPr lang="pl-PL" sz="1350" dirty="0"/>
          </a:p>
          <a:p>
            <a:pPr marL="628650" lvl="1" indent="-171450">
              <a:buFont typeface="Arial" panose="020B0604020202020204" pitchFamily="34" charset="0"/>
              <a:buChar char="•"/>
            </a:pPr>
            <a:r>
              <a:rPr lang="x-none" sz="1350" dirty="0"/>
              <a:t>Rozpocząć nalew wciskając przycisk „START”</a:t>
            </a:r>
            <a:r>
              <a:rPr lang="pl-PL" sz="1350" dirty="0"/>
              <a:t> i c</a:t>
            </a:r>
            <a:r>
              <a:rPr lang="x-none" sz="1350" dirty="0"/>
              <a:t>zekać na odmierzenie zadanej ilości</a:t>
            </a:r>
            <a:r>
              <a:rPr lang="pl-PL" sz="1350" dirty="0"/>
              <a:t>.</a:t>
            </a:r>
          </a:p>
          <a:p>
            <a:pPr marL="628650" lvl="1" indent="-171450">
              <a:buFont typeface="Arial" panose="020B0604020202020204" pitchFamily="34" charset="0"/>
              <a:buChar char="•"/>
            </a:pPr>
            <a:endParaRPr lang="pl-PL" sz="1350" dirty="0"/>
          </a:p>
          <a:p>
            <a:pPr marL="628650" lvl="1" indent="-171450">
              <a:buFont typeface="Arial" panose="020B0604020202020204" pitchFamily="34" charset="0"/>
              <a:buChar char="•"/>
            </a:pPr>
            <a:r>
              <a:rPr lang="pl-PL" sz="1350" dirty="0"/>
              <a:t>Po odmierzonej zadanej ilości przed przystąpieniem do dalszych czynności odczekać do momentu aż komunikat na sterowniku nalewu ACC (odsyłanie nalewu) przestanie być wyświetlany.</a:t>
            </a:r>
          </a:p>
          <a:p>
            <a:pPr marL="628650" lvl="1" indent="-171450">
              <a:buFont typeface="Arial" panose="020B0604020202020204" pitchFamily="34" charset="0"/>
              <a:buChar char="•"/>
            </a:pPr>
            <a:endParaRPr lang="pl-PL" sz="1350" i="1" dirty="0">
              <a:solidFill>
                <a:srgbClr val="FF0000"/>
              </a:solidFill>
            </a:endParaRPr>
          </a:p>
          <a:p>
            <a:pPr marL="628650" lvl="1" indent="-171450">
              <a:buFont typeface="Arial" panose="020B0604020202020204" pitchFamily="34" charset="0"/>
              <a:buChar char="•"/>
            </a:pPr>
            <a:r>
              <a:rPr lang="pl-PL" sz="1350" i="1" dirty="0">
                <a:solidFill>
                  <a:srgbClr val="FF0000"/>
                </a:solidFill>
              </a:rPr>
              <a:t>W przypadku przerwania nalewu przed zakończeniem odmierzania ze względu na możliwość przekroczenia masy przed podjęciem dalszych działań zobowiązani są skontaktować się z obsługa terminala.</a:t>
            </a:r>
          </a:p>
          <a:p>
            <a:pPr marL="457200" lvl="1" indent="0">
              <a:buNone/>
            </a:pPr>
            <a:endParaRPr lang="pl-PL" sz="1350" b="1" dirty="0">
              <a:solidFill>
                <a:prstClr val="black"/>
              </a:solidFill>
            </a:endParaRPr>
          </a:p>
          <a:p>
            <a:pPr marL="457200" lvl="1" indent="0">
              <a:buNone/>
            </a:pPr>
            <a:r>
              <a:rPr lang="x-none" sz="1350" b="1" dirty="0">
                <a:solidFill>
                  <a:prstClr val="black"/>
                </a:solidFill>
              </a:rPr>
              <a:t>Po zakończeniu nalewu należy:</a:t>
            </a:r>
            <a:endParaRPr lang="pl-PL" sz="1350" b="1" dirty="0">
              <a:solidFill>
                <a:prstClr val="black"/>
              </a:solidFill>
            </a:endParaRPr>
          </a:p>
          <a:p>
            <a:pPr marL="457200" lvl="1" indent="0">
              <a:buNone/>
            </a:pPr>
            <a:endParaRPr lang="pl-PL" sz="1350" b="1" dirty="0">
              <a:solidFill>
                <a:prstClr val="black"/>
              </a:solidFill>
            </a:endParaRPr>
          </a:p>
          <a:p>
            <a:pPr marL="628650" lvl="1" indent="-171450">
              <a:buFont typeface="Arial" panose="020B0604020202020204" pitchFamily="34" charset="0"/>
              <a:buChar char="•"/>
            </a:pPr>
            <a:r>
              <a:rPr lang="pl-PL" sz="1350" dirty="0"/>
              <a:t>Zamknąć następnie sprawdzić czy wszystkie zawory są zamknięte.</a:t>
            </a:r>
          </a:p>
          <a:p>
            <a:pPr marL="628650" lvl="1" indent="-171450">
              <a:buFont typeface="Arial" panose="020B0604020202020204" pitchFamily="34" charset="0"/>
              <a:buChar char="•"/>
            </a:pPr>
            <a:endParaRPr lang="pl-PL" sz="1350" dirty="0"/>
          </a:p>
          <a:p>
            <a:pPr marL="628650" lvl="1" indent="-171450">
              <a:buFont typeface="Arial" panose="020B0604020202020204" pitchFamily="34" charset="0"/>
              <a:buChar char="•"/>
            </a:pPr>
            <a:r>
              <a:rPr lang="pl-PL" sz="1350" dirty="0"/>
              <a:t>Odpuścić gaz z przestrzeni pomiędzy zaworami przyłączy używając do tego celu zaworków spustowych.</a:t>
            </a:r>
          </a:p>
          <a:p>
            <a:pPr marL="628650" lvl="1" indent="-171450">
              <a:buFont typeface="Arial" panose="020B0604020202020204" pitchFamily="34" charset="0"/>
              <a:buChar char="•"/>
            </a:pPr>
            <a:endParaRPr lang="pl-PL" sz="1350" dirty="0"/>
          </a:p>
          <a:p>
            <a:pPr marL="628650" lvl="1" indent="-171450">
              <a:buFont typeface="Arial" panose="020B0604020202020204" pitchFamily="34" charset="0"/>
              <a:buChar char="•"/>
            </a:pPr>
            <a:r>
              <a:rPr lang="pl-PL" sz="1350" dirty="0"/>
              <a:t>Odłączać kolejno węże fazy gazowej i ciekłej.</a:t>
            </a:r>
          </a:p>
          <a:p>
            <a:pPr lvl="1">
              <a:tabLst>
                <a:tab pos="541338" algn="l"/>
              </a:tabLst>
            </a:pPr>
            <a:endParaRPr lang="pl-PL" sz="1350" dirty="0">
              <a:solidFill>
                <a:prstClr val="black"/>
              </a:solidFill>
            </a:endParaRPr>
          </a:p>
          <a:p>
            <a:pPr marL="628650" lvl="1" indent="-171450">
              <a:buFont typeface="Arial" panose="020B0604020202020204" pitchFamily="34" charset="0"/>
              <a:buChar char="•"/>
            </a:pPr>
            <a:r>
              <a:rPr lang="pl-PL" sz="1350" dirty="0"/>
              <a:t>Odłączyć</a:t>
            </a:r>
            <a:r>
              <a:rPr lang="x-none" sz="1350" dirty="0"/>
              <a:t> uziemienie </a:t>
            </a:r>
            <a:r>
              <a:rPr lang="pl-PL" sz="1350" dirty="0"/>
              <a:t>oraz system </a:t>
            </a:r>
            <a:r>
              <a:rPr lang="x-none" sz="1350" dirty="0"/>
              <a:t>kontroli przepełnienia i uziemienia cysterny.</a:t>
            </a:r>
            <a:endParaRPr lang="pl-PL" sz="1350" dirty="0"/>
          </a:p>
          <a:p>
            <a:pPr marL="628650" lvl="1" indent="-171450">
              <a:buFont typeface="Arial" panose="020B0604020202020204" pitchFamily="34" charset="0"/>
              <a:buChar char="•"/>
            </a:pPr>
            <a:endParaRPr lang="pl-PL" sz="1350" dirty="0"/>
          </a:p>
          <a:p>
            <a:pPr marL="628650" lvl="1" indent="-171450">
              <a:buFont typeface="Arial" panose="020B0604020202020204" pitchFamily="34" charset="0"/>
              <a:buChar char="•"/>
            </a:pPr>
            <a:r>
              <a:rPr lang="pl-PL" sz="1350" dirty="0"/>
              <a:t>Wyjąc kliny zabezpieczające pojazd przed przemieszczeniem.</a:t>
            </a:r>
          </a:p>
          <a:p>
            <a:pPr marL="457200" lvl="1" indent="0">
              <a:buNone/>
            </a:pPr>
            <a:endParaRPr lang="pl-PL" sz="1200" b="1" dirty="0">
              <a:solidFill>
                <a:prstClr val="black"/>
              </a:solidFill>
            </a:endParaRPr>
          </a:p>
          <a:p>
            <a:pPr marL="457200" lvl="1" indent="0">
              <a:buNone/>
            </a:pPr>
            <a:endParaRPr lang="pl-PL" sz="1200" b="1" dirty="0">
              <a:solidFill>
                <a:prstClr val="black"/>
              </a:solidFill>
            </a:endParaRPr>
          </a:p>
          <a:p>
            <a:pPr marL="457200" lvl="1" indent="0">
              <a:buNone/>
            </a:pPr>
            <a:endParaRPr lang="pl-PL" sz="1200" dirty="0">
              <a:solidFill>
                <a:prstClr val="black"/>
              </a:solidFill>
            </a:endParaRPr>
          </a:p>
        </p:txBody>
      </p:sp>
    </p:spTree>
    <p:extLst>
      <p:ext uri="{BB962C8B-B14F-4D97-AF65-F5344CB8AC3E}">
        <p14:creationId xmlns:p14="http://schemas.microsoft.com/office/powerpoint/2010/main" val="3081627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0A83555-8430-FBDA-EABF-A67D78AE9379}"/>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AC93F486-A509-0051-16F1-017981222638}"/>
              </a:ext>
            </a:extLst>
          </p:cNvPr>
          <p:cNvSpPr txBox="1"/>
          <p:nvPr/>
        </p:nvSpPr>
        <p:spPr>
          <a:xfrm>
            <a:off x="0" y="1412776"/>
            <a:ext cx="9144000" cy="3970318"/>
          </a:xfrm>
          <a:prstGeom prst="rect">
            <a:avLst/>
          </a:prstGeom>
          <a:noFill/>
        </p:spPr>
        <p:txBody>
          <a:bodyPr wrap="square">
            <a:spAutoFit/>
          </a:bodyPr>
          <a:lstStyle/>
          <a:p>
            <a:pPr lvl="1">
              <a:buClr>
                <a:srgbClr val="C00000"/>
              </a:buClr>
              <a:buFont typeface="Wingdings" panose="05000000000000000000" pitchFamily="2" charset="2"/>
              <a:buChar char="q"/>
            </a:pPr>
            <a:r>
              <a:rPr lang="pl-PL" sz="1400" b="1" dirty="0"/>
              <a:t>NALEW LPG</a:t>
            </a:r>
          </a:p>
          <a:p>
            <a:pPr lvl="1">
              <a:buClr>
                <a:srgbClr val="C00000"/>
              </a:buClr>
            </a:pPr>
            <a:endParaRPr lang="pl-PL" sz="1400" b="1" dirty="0"/>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x-none" sz="1400" b="1" i="0" u="none" strike="noStrike" kern="1200" cap="none" spc="0" normalizeH="0" baseline="0" noProof="0" dirty="0">
                <a:ln>
                  <a:noFill/>
                </a:ln>
                <a:solidFill>
                  <a:prstClr val="black"/>
                </a:solidFill>
                <a:effectLst/>
                <a:uLnTx/>
                <a:uFillTx/>
                <a:latin typeface="Calibri" panose="020F0502020204030204"/>
                <a:ea typeface="+mn-ea"/>
                <a:cs typeface="+mn-cs"/>
              </a:rPr>
              <a:t>UWAGA:</a:t>
            </a:r>
            <a:endParaRPr kumimoji="0" lang="pl-PL"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pl-PL"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400" b="0" i="0" u="none" strike="noStrike" kern="1200" cap="none" spc="0" normalizeH="0" baseline="0" noProof="0" dirty="0">
                <a:ln>
                  <a:noFill/>
                </a:ln>
                <a:solidFill>
                  <a:prstClr val="black"/>
                </a:solidFill>
                <a:effectLst/>
                <a:uLnTx/>
                <a:uFillTx/>
                <a:latin typeface="Calibri" panose="020F0502020204030204"/>
                <a:ea typeface="+mn-ea"/>
                <a:cs typeface="+mn-cs"/>
              </a:rPr>
              <a:t>Na wysepce znajduje się przycisk „Stop Awaryjny” – zatrzymuje on wszystkie nalewy na wysepce i zamyka zawory odcinające zbiorniki i </a:t>
            </a:r>
            <a:r>
              <a:rPr kumimoji="0" lang="pl-PL" sz="1400" b="0" i="0" u="none" strike="noStrike" kern="1200" cap="none" spc="0" normalizeH="0" baseline="0" noProof="0" dirty="0" err="1">
                <a:ln>
                  <a:noFill/>
                </a:ln>
                <a:solidFill>
                  <a:prstClr val="black"/>
                </a:solidFill>
                <a:effectLst/>
                <a:uLnTx/>
                <a:uFillTx/>
                <a:latin typeface="Calibri" panose="020F0502020204030204"/>
                <a:ea typeface="+mn-ea"/>
                <a:cs typeface="+mn-cs"/>
              </a:rPr>
              <a:t>pompowinię</a:t>
            </a:r>
            <a:r>
              <a:rPr kumimoji="0" lang="pl-PL" sz="14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400" b="0" i="0" u="none" strike="noStrike" kern="1200" cap="none" spc="0" normalizeH="0" baseline="0" noProof="0" dirty="0">
                <a:ln>
                  <a:noFill/>
                </a:ln>
                <a:solidFill>
                  <a:prstClr val="black"/>
                </a:solidFill>
                <a:effectLst/>
                <a:uLnTx/>
                <a:uFillTx/>
                <a:latin typeface="Calibri" panose="020F0502020204030204"/>
                <a:ea typeface="+mn-ea"/>
                <a:cs typeface="+mn-cs"/>
              </a:rPr>
              <a:t>Na klawiaturze sterownika nalewu </a:t>
            </a:r>
            <a:r>
              <a:rPr kumimoji="0" lang="pl-PL" sz="1400" b="0" i="0" u="none" strike="noStrike" kern="1200" cap="none" spc="0" normalizeH="0" baseline="0" noProof="0" dirty="0" err="1">
                <a:ln>
                  <a:noFill/>
                </a:ln>
                <a:solidFill>
                  <a:prstClr val="black"/>
                </a:solidFill>
                <a:effectLst/>
                <a:uLnTx/>
                <a:uFillTx/>
                <a:latin typeface="Calibri" panose="020F0502020204030204"/>
                <a:ea typeface="+mn-ea"/>
                <a:cs typeface="+mn-cs"/>
              </a:rPr>
              <a:t>AccuLoadzi’e</a:t>
            </a:r>
            <a:r>
              <a:rPr kumimoji="0" lang="pl-PL" sz="1400" b="0" i="0" u="none" strike="noStrike" kern="1200" cap="none" spc="0" normalizeH="0" baseline="0" noProof="0" dirty="0">
                <a:ln>
                  <a:noFill/>
                </a:ln>
                <a:solidFill>
                  <a:prstClr val="black"/>
                </a:solidFill>
                <a:effectLst/>
                <a:uLnTx/>
                <a:uFillTx/>
                <a:latin typeface="Calibri" panose="020F0502020204030204"/>
                <a:ea typeface="+mn-ea"/>
                <a:cs typeface="+mn-cs"/>
              </a:rPr>
              <a:t> znajduje się przycisk „STOP” – zatrzymuje on wszystkie nalewy na danym stanowisku.</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400" b="0" i="0" u="none" strike="noStrike" kern="1200" cap="none" spc="0" normalizeH="0" baseline="0" noProof="0" dirty="0">
                <a:ln>
                  <a:noFill/>
                </a:ln>
                <a:solidFill>
                  <a:prstClr val="black"/>
                </a:solidFill>
                <a:effectLst/>
                <a:uLnTx/>
                <a:uFillTx/>
                <a:latin typeface="Calibri" panose="020F0502020204030204"/>
                <a:ea typeface="+mn-ea"/>
                <a:cs typeface="+mn-cs"/>
              </a:rPr>
              <a:t>W przypadku konieczności przerwania nalewu należy przycisnąć przycisk i powiadomić obsługę Terminala oraz czekać na ich dyspozycje.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pl-PL" sz="1400" dirty="0">
              <a:solidFill>
                <a:prstClr val="black"/>
              </a:solidFill>
              <a:latin typeface="Calibri" panose="020F0502020204030204"/>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400" b="0" i="0" u="none" strike="noStrike" kern="1200" cap="none" spc="0" normalizeH="0" baseline="0" noProof="0" dirty="0">
                <a:ln>
                  <a:noFill/>
                </a:ln>
                <a:solidFill>
                  <a:prstClr val="black"/>
                </a:solidFill>
                <a:effectLst/>
                <a:uLnTx/>
                <a:uFillTx/>
                <a:latin typeface="Calibri" panose="020F0502020204030204"/>
                <a:ea typeface="+mn-ea"/>
                <a:cs typeface="+mn-cs"/>
              </a:rPr>
              <a:t>Przerwanie nalewu następuje również w przypadku zwłoki w reakcji na manipulatorze lub całkowitym zwolnieniu jego dźwigni.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pl-PL"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400" b="0" i="0" u="none" strike="noStrike" kern="1200" cap="none" spc="0" normalizeH="0" baseline="0" noProof="0" dirty="0">
                <a:ln>
                  <a:noFill/>
                </a:ln>
                <a:solidFill>
                  <a:prstClr val="black"/>
                </a:solidFill>
                <a:effectLst/>
                <a:uLnTx/>
                <a:uFillTx/>
                <a:latin typeface="Calibri" panose="020F0502020204030204"/>
                <a:ea typeface="+mn-ea"/>
                <a:cs typeface="+mn-cs"/>
              </a:rPr>
              <a:t>Każdy przypadek nieprawidłowości w procesie nalewu należy zgłaszać w sposób jasny dyspozytorowi/operatorowi, który podejmuje decyzje co do dalszego postępowania</a:t>
            </a:r>
            <a:endParaRPr lang="pl-PL" sz="1400" b="1" dirty="0"/>
          </a:p>
        </p:txBody>
      </p:sp>
    </p:spTree>
    <p:extLst>
      <p:ext uri="{BB962C8B-B14F-4D97-AF65-F5344CB8AC3E}">
        <p14:creationId xmlns:p14="http://schemas.microsoft.com/office/powerpoint/2010/main" val="3709271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B9D7E50-20F4-59FC-A678-7097908C3947}"/>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5F7BF7A0-5563-2FAB-50F6-6F1D0C232BF5}"/>
              </a:ext>
            </a:extLst>
          </p:cNvPr>
          <p:cNvSpPr txBox="1"/>
          <p:nvPr/>
        </p:nvSpPr>
        <p:spPr>
          <a:xfrm>
            <a:off x="-1" y="1412776"/>
            <a:ext cx="9144001" cy="4616648"/>
          </a:xfrm>
          <a:prstGeom prst="rect">
            <a:avLst/>
          </a:prstGeom>
          <a:noFill/>
        </p:spPr>
        <p:txBody>
          <a:bodyPr wrap="square">
            <a:spAutoFit/>
          </a:bodyPr>
          <a:lstStyle/>
          <a:p>
            <a:pPr lvl="1">
              <a:buClr>
                <a:srgbClr val="C00000"/>
              </a:buClr>
              <a:buFont typeface="Wingdings" panose="05000000000000000000" pitchFamily="2" charset="2"/>
              <a:buChar char="q"/>
            </a:pPr>
            <a:r>
              <a:rPr lang="pl-PL" sz="1400" b="1" dirty="0"/>
              <a:t>WYJAZD Z TERMINALA PALIW</a:t>
            </a:r>
          </a:p>
          <a:p>
            <a:pPr marL="457200" lvl="1" indent="0">
              <a:buClr>
                <a:srgbClr val="C00000"/>
              </a:buClr>
              <a:buNone/>
            </a:pPr>
            <a:endParaRPr lang="pl-PL" sz="1400" dirty="0"/>
          </a:p>
          <a:p>
            <a:pPr marL="628650" lvl="1" indent="-171450">
              <a:buClr>
                <a:schemeClr val="tx1"/>
              </a:buClr>
              <a:buFont typeface="Arial" panose="020B0604020202020204" pitchFamily="34" charset="0"/>
              <a:buChar char="•"/>
            </a:pPr>
            <a:r>
              <a:rPr lang="pl-PL" sz="1400" dirty="0">
                <a:solidFill>
                  <a:prstClr val="black"/>
                </a:solidFill>
              </a:rPr>
              <a:t>Po zakończeniu załadunku kierowca podjeżdża niezwłocznie do kiosku multimedialnego wyjazdowego (dostępnego z kabiny pojazdu)      i zatrzymuje autocysternę przed szlabanem.</a:t>
            </a:r>
          </a:p>
          <a:p>
            <a:pPr marL="628650" lvl="1" indent="-171450">
              <a:buClr>
                <a:schemeClr val="tx1"/>
              </a:buClr>
              <a:buFont typeface="Arial" panose="020B0604020202020204" pitchFamily="34" charset="0"/>
              <a:buChar char="•"/>
            </a:pPr>
            <a:r>
              <a:rPr lang="pl-PL" sz="1400" dirty="0">
                <a:solidFill>
                  <a:prstClr val="black"/>
                </a:solidFill>
              </a:rPr>
              <a:t>W przypadku realizowania odbioru w procedurze zapłaconej akcyzy (</a:t>
            </a:r>
            <a:r>
              <a:rPr lang="pl-PL" sz="1400" dirty="0" err="1">
                <a:solidFill>
                  <a:prstClr val="black"/>
                </a:solidFill>
              </a:rPr>
              <a:t>sent</a:t>
            </a:r>
            <a:r>
              <a:rPr lang="pl-PL" sz="1400" dirty="0">
                <a:solidFill>
                  <a:prstClr val="black"/>
                </a:solidFill>
              </a:rPr>
              <a:t>) postępuje jak poniżej. </a:t>
            </a:r>
          </a:p>
          <a:p>
            <a:pPr marL="457200" lvl="1" indent="0">
              <a:buClr>
                <a:schemeClr val="tx1"/>
              </a:buClr>
              <a:buNone/>
            </a:pPr>
            <a:endParaRPr lang="pl-PL" sz="1400" dirty="0">
              <a:solidFill>
                <a:prstClr val="black"/>
              </a:solidFill>
            </a:endParaRPr>
          </a:p>
          <a:p>
            <a:pPr marL="628650" lvl="1" indent="-171450">
              <a:buFont typeface="Arial" panose="020B0604020202020204" pitchFamily="34" charset="0"/>
              <a:buChar char="•"/>
            </a:pPr>
            <a:r>
              <a:rPr lang="pl-PL" sz="1400" dirty="0">
                <a:solidFill>
                  <a:prstClr val="black"/>
                </a:solidFill>
              </a:rPr>
              <a:t>Kierowca zbliża Kartę Kierowcy do czytnika. Następuje weryfikacja danych a na ekranie wyświetla się podsumowanie nalewów zrealizowanych na stanowiskach nalewczych Terminala Paliw.</a:t>
            </a:r>
          </a:p>
          <a:p>
            <a:pPr marL="457200" lvl="1" indent="0">
              <a:buNone/>
            </a:pPr>
            <a:endParaRPr lang="pl-PL" sz="1400" dirty="0">
              <a:solidFill>
                <a:prstClr val="black"/>
              </a:solidFill>
            </a:endParaRPr>
          </a:p>
          <a:p>
            <a:pPr marL="628650" lvl="1" indent="-171450">
              <a:buClr>
                <a:prstClr val="black"/>
              </a:buClr>
              <a:buFont typeface="Arial" panose="020B0604020202020204" pitchFamily="34" charset="0"/>
              <a:buChar char="•"/>
            </a:pPr>
            <a:r>
              <a:rPr lang="pl-PL" sz="1400" dirty="0">
                <a:solidFill>
                  <a:prstClr val="black"/>
                </a:solidFill>
              </a:rPr>
              <a:t>Na ekranie kiosku multimedialnego wyświetli się realizacja Planu załadunku. </a:t>
            </a:r>
          </a:p>
          <a:p>
            <a:pPr lvl="1">
              <a:buClr>
                <a:prstClr val="black"/>
              </a:buClr>
            </a:pPr>
            <a:endParaRPr lang="pl-PL" sz="1400" dirty="0">
              <a:solidFill>
                <a:prstClr val="black"/>
              </a:solidFill>
            </a:endParaRPr>
          </a:p>
          <a:p>
            <a:pPr marL="628650" lvl="1" indent="-171450">
              <a:buClr>
                <a:prstClr val="black"/>
              </a:buClr>
              <a:buFont typeface="Arial" panose="020B0604020202020204" pitchFamily="34" charset="0"/>
              <a:buChar char="•"/>
            </a:pPr>
            <a:r>
              <a:rPr lang="pl-PL" sz="1400" dirty="0">
                <a:solidFill>
                  <a:prstClr val="black"/>
                </a:solidFill>
              </a:rPr>
              <a:t>Kierowca potwierdza odbiór produktów zgodnie z wyświetloną realizacją Planu załadunku poprzez kliknięcie przycisku „potwierdź”. </a:t>
            </a:r>
          </a:p>
          <a:p>
            <a:pPr lvl="1">
              <a:buClr>
                <a:prstClr val="black"/>
              </a:buClr>
            </a:pPr>
            <a:endParaRPr lang="pl-PL" sz="1400" dirty="0">
              <a:solidFill>
                <a:prstClr val="black"/>
              </a:solidFill>
            </a:endParaRPr>
          </a:p>
          <a:p>
            <a:pPr marL="628650" lvl="1" indent="-171450">
              <a:buClr>
                <a:prstClr val="black"/>
              </a:buClr>
              <a:buFont typeface="Arial" panose="020B0604020202020204" pitchFamily="34" charset="0"/>
              <a:buChar char="•"/>
            </a:pPr>
            <a:r>
              <a:rPr lang="pl-PL" sz="1400" dirty="0">
                <a:solidFill>
                  <a:prstClr val="black"/>
                </a:solidFill>
              </a:rPr>
              <a:t>Następuje wydruk dokumentów wyjazdowych (dowodów wydania oraz świadectw jakości). Dla każdego miejsca dostawy wybranego na Planie załadunku drukowany jest komplet dokumentów wyjazdowych.</a:t>
            </a:r>
          </a:p>
          <a:p>
            <a:pPr lvl="1">
              <a:buClr>
                <a:prstClr val="black"/>
              </a:buClr>
            </a:pPr>
            <a:endParaRPr lang="pl-PL" sz="1400" dirty="0">
              <a:solidFill>
                <a:prstClr val="black"/>
              </a:solidFill>
            </a:endParaRPr>
          </a:p>
          <a:p>
            <a:pPr marL="628650" lvl="1" indent="-171450">
              <a:buClr>
                <a:prstClr val="black"/>
              </a:buClr>
              <a:buFont typeface="Arial" panose="020B0604020202020204" pitchFamily="34" charset="0"/>
              <a:buChar char="•"/>
            </a:pPr>
            <a:r>
              <a:rPr lang="pl-PL" sz="1400" dirty="0">
                <a:solidFill>
                  <a:prstClr val="black"/>
                </a:solidFill>
              </a:rPr>
              <a:t>W przypadku braku możliwości wydruku dokumentów, należy skontaktować się z Dyspozytorem za pośrednictwem interkomu.</a:t>
            </a:r>
          </a:p>
          <a:p>
            <a:pPr marL="457200" lvl="1" indent="0">
              <a:buClr>
                <a:prstClr val="black"/>
              </a:buClr>
              <a:buNone/>
            </a:pPr>
            <a:endParaRPr lang="pl-PL" sz="1400" dirty="0">
              <a:solidFill>
                <a:prstClr val="black"/>
              </a:solidFill>
            </a:endParaRPr>
          </a:p>
          <a:p>
            <a:pPr marL="628650" lvl="1" indent="-171450">
              <a:buClr>
                <a:prstClr val="black"/>
              </a:buClr>
              <a:buFont typeface="Arial" panose="020B0604020202020204" pitchFamily="34" charset="0"/>
              <a:buChar char="•"/>
            </a:pPr>
            <a:r>
              <a:rPr lang="pl-PL" sz="1400" dirty="0">
                <a:solidFill>
                  <a:prstClr val="black"/>
                </a:solidFill>
              </a:rPr>
              <a:t>Po podniesieniu szlabanu kierowca niezwłocznie opuszcza teren Terminala Paliw.</a:t>
            </a:r>
          </a:p>
        </p:txBody>
      </p:sp>
    </p:spTree>
    <p:extLst>
      <p:ext uri="{BB962C8B-B14F-4D97-AF65-F5344CB8AC3E}">
        <p14:creationId xmlns:p14="http://schemas.microsoft.com/office/powerpoint/2010/main" val="3254517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92987-492E-0746-FDE1-10CF431D76F7}"/>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5790554E-D9B5-36A6-09EB-6294B7603934}"/>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44A18F13-DD41-E215-70AC-BF74CD90A9F2}"/>
              </a:ext>
            </a:extLst>
          </p:cNvPr>
          <p:cNvSpPr txBox="1"/>
          <p:nvPr/>
        </p:nvSpPr>
        <p:spPr>
          <a:xfrm>
            <a:off x="-1" y="1412776"/>
            <a:ext cx="9144001" cy="3539430"/>
          </a:xfrm>
          <a:prstGeom prst="rect">
            <a:avLst/>
          </a:prstGeom>
          <a:noFill/>
        </p:spPr>
        <p:txBody>
          <a:bodyPr wrap="square">
            <a:spAutoFit/>
          </a:bodyPr>
          <a:lstStyle/>
          <a:p>
            <a:pPr lvl="1">
              <a:buClr>
                <a:srgbClr val="C00000"/>
              </a:buClr>
              <a:buFont typeface="Wingdings" panose="05000000000000000000" pitchFamily="2" charset="2"/>
              <a:buChar char="q"/>
            </a:pPr>
            <a:r>
              <a:rPr lang="pl-PL" sz="1400" b="1" dirty="0"/>
              <a:t>WYJAZD Z TERMINALA PALIW</a:t>
            </a:r>
          </a:p>
          <a:p>
            <a:pPr marL="457200" lvl="1" indent="0">
              <a:buClr>
                <a:srgbClr val="C00000"/>
              </a:buClr>
              <a:buNone/>
            </a:pPr>
            <a:endParaRPr lang="pl-PL" sz="1400" dirty="0"/>
          </a:p>
          <a:p>
            <a:pPr marL="628650" lvl="1" indent="-171450">
              <a:buClr>
                <a:schemeClr val="tx1"/>
              </a:buClr>
              <a:buFont typeface="Arial" panose="020B0604020202020204" pitchFamily="34" charset="0"/>
              <a:buChar char="•"/>
            </a:pPr>
            <a:r>
              <a:rPr lang="pl-PL" sz="1400" dirty="0">
                <a:solidFill>
                  <a:prstClr val="black"/>
                </a:solidFill>
              </a:rPr>
              <a:t>Po zakończeniu załadunku kierowca podjeżdża niezwłocznie do kiosku multimedialnego wyjazdowego (dostępnego z kabiny pojazdu)      i zatrzymuje autocysternę przed szlabanem.</a:t>
            </a:r>
          </a:p>
          <a:p>
            <a:pPr marL="628650" lvl="1" indent="-171450">
              <a:buClr>
                <a:schemeClr val="tx1"/>
              </a:buClr>
              <a:buFont typeface="Arial" panose="020B0604020202020204" pitchFamily="34" charset="0"/>
              <a:buChar char="•"/>
            </a:pPr>
            <a:r>
              <a:rPr lang="pl-PL" sz="1400" dirty="0">
                <a:solidFill>
                  <a:prstClr val="black"/>
                </a:solidFill>
              </a:rPr>
              <a:t>W przypadku realizowania odbioru w procedurze zawieszonej lub zwolnionej  akcyzy ( EAD lub EDD) postępuje jak poniżej. </a:t>
            </a:r>
          </a:p>
          <a:p>
            <a:pPr marL="457200" lvl="1" indent="0">
              <a:buClr>
                <a:schemeClr val="tx1"/>
              </a:buClr>
              <a:buNone/>
            </a:pPr>
            <a:endParaRPr lang="pl-PL" sz="1400" dirty="0">
              <a:solidFill>
                <a:prstClr val="black"/>
              </a:solidFill>
            </a:endParaRPr>
          </a:p>
          <a:p>
            <a:pPr marL="628650" lvl="1" indent="-171450">
              <a:buFont typeface="Arial" panose="020B0604020202020204" pitchFamily="34" charset="0"/>
              <a:buChar char="•"/>
            </a:pPr>
            <a:r>
              <a:rPr lang="pl-PL" sz="1400" dirty="0">
                <a:solidFill>
                  <a:prstClr val="black"/>
                </a:solidFill>
              </a:rPr>
              <a:t>Kierowca oczekuje na komplet dokumentów dostarczonych przez obsługę Terminala.</a:t>
            </a:r>
          </a:p>
          <a:p>
            <a:pPr marL="628650" lvl="1" indent="-171450">
              <a:buFont typeface="Arial" panose="020B0604020202020204" pitchFamily="34" charset="0"/>
              <a:buChar char="•"/>
            </a:pPr>
            <a:endParaRPr lang="pl-PL" sz="1400" dirty="0">
              <a:solidFill>
                <a:prstClr val="black"/>
              </a:solidFill>
            </a:endParaRPr>
          </a:p>
          <a:p>
            <a:pPr marL="628650" lvl="1" indent="-171450">
              <a:buFont typeface="Arial" panose="020B0604020202020204" pitchFamily="34" charset="0"/>
              <a:buChar char="•"/>
            </a:pPr>
            <a:r>
              <a:rPr lang="pl-PL" sz="1400" dirty="0">
                <a:solidFill>
                  <a:prstClr val="black"/>
                </a:solidFill>
              </a:rPr>
              <a:t>Potwierdza odbiór dokumentów podpisem na kopi . </a:t>
            </a:r>
          </a:p>
          <a:p>
            <a:pPr lvl="1">
              <a:buClr>
                <a:prstClr val="black"/>
              </a:buClr>
            </a:pPr>
            <a:endParaRPr lang="pl-PL" sz="1400" dirty="0">
              <a:solidFill>
                <a:prstClr val="black"/>
              </a:solidFill>
            </a:endParaRPr>
          </a:p>
          <a:p>
            <a:pPr marL="628650" lvl="1" indent="-171450">
              <a:buClr>
                <a:prstClr val="black"/>
              </a:buClr>
              <a:buFont typeface="Arial" panose="020B0604020202020204" pitchFamily="34" charset="0"/>
              <a:buChar char="•"/>
            </a:pPr>
            <a:r>
              <a:rPr lang="pl-PL" sz="1400" dirty="0">
                <a:solidFill>
                  <a:prstClr val="black"/>
                </a:solidFill>
              </a:rPr>
              <a:t>Przy pomocy karty kierowcy odbija się na kiosku MM.</a:t>
            </a:r>
          </a:p>
          <a:p>
            <a:pPr marL="628650" lvl="1" indent="-171450">
              <a:buClr>
                <a:prstClr val="black"/>
              </a:buClr>
              <a:buFont typeface="Arial" panose="020B0604020202020204" pitchFamily="34" charset="0"/>
              <a:buChar char="•"/>
            </a:pPr>
            <a:endParaRPr lang="pl-PL" sz="1400" dirty="0">
              <a:solidFill>
                <a:prstClr val="black"/>
              </a:solidFill>
            </a:endParaRPr>
          </a:p>
          <a:p>
            <a:pPr marL="628650" lvl="1" indent="-171450">
              <a:buClr>
                <a:prstClr val="black"/>
              </a:buClr>
              <a:buFont typeface="Arial" panose="020B0604020202020204" pitchFamily="34" charset="0"/>
              <a:buChar char="•"/>
            </a:pPr>
            <a:r>
              <a:rPr lang="pl-PL" sz="1400" dirty="0">
                <a:solidFill>
                  <a:prstClr val="black"/>
                </a:solidFill>
              </a:rPr>
              <a:t>Następnie na komunikat „Czy chcesz opuścić teren terminala” kilaka przycisk TAK.</a:t>
            </a:r>
          </a:p>
          <a:p>
            <a:pPr marL="628650" lvl="1" indent="-171450">
              <a:buClr>
                <a:prstClr val="black"/>
              </a:buClr>
              <a:buFont typeface="Arial" panose="020B0604020202020204" pitchFamily="34" charset="0"/>
              <a:buChar char="•"/>
            </a:pPr>
            <a:endParaRPr lang="pl-PL" sz="1400" dirty="0">
              <a:solidFill>
                <a:prstClr val="black"/>
              </a:solidFill>
            </a:endParaRPr>
          </a:p>
          <a:p>
            <a:pPr marL="628650" lvl="1" indent="-171450">
              <a:buClr>
                <a:prstClr val="black"/>
              </a:buClr>
              <a:buFont typeface="Arial" panose="020B0604020202020204" pitchFamily="34" charset="0"/>
              <a:buChar char="•"/>
            </a:pPr>
            <a:r>
              <a:rPr lang="pl-PL" sz="1400" dirty="0">
                <a:solidFill>
                  <a:prstClr val="black"/>
                </a:solidFill>
              </a:rPr>
              <a:t>Po podniesieniu szlabanu kierowca niezwłocznie opuszcza teren Terminala Paliw.</a:t>
            </a:r>
          </a:p>
        </p:txBody>
      </p:sp>
    </p:spTree>
    <p:extLst>
      <p:ext uri="{BB962C8B-B14F-4D97-AF65-F5344CB8AC3E}">
        <p14:creationId xmlns:p14="http://schemas.microsoft.com/office/powerpoint/2010/main" val="3858498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188BA39-BDFC-7A59-CD1F-B31F14509BEF}"/>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0D11452A-987D-E855-62C1-494C2DAEBA00}"/>
              </a:ext>
            </a:extLst>
          </p:cNvPr>
          <p:cNvSpPr txBox="1"/>
          <p:nvPr/>
        </p:nvSpPr>
        <p:spPr>
          <a:xfrm>
            <a:off x="71500" y="1916832"/>
            <a:ext cx="9001000" cy="3046988"/>
          </a:xfrm>
          <a:prstGeom prst="rect">
            <a:avLst/>
          </a:prstGeom>
          <a:noFill/>
        </p:spPr>
        <p:txBody>
          <a:bodyPr wrap="square">
            <a:spAutoFit/>
          </a:bodyPr>
          <a:lstStyle/>
          <a:p>
            <a:pPr marL="0" indent="0" algn="ctr">
              <a:buNone/>
            </a:pPr>
            <a:r>
              <a:rPr lang="pl-PL" sz="1600" dirty="0"/>
              <a:t>Firma UNIMOT Terminale Sp. z o.o. przykłada dużą wagę do bezpieczeństwa osób pracujących i przebywających na terenie przedsiębiorstwa. Bezpieczeństwo pracy i ochrona zdrowia należą do naszych priorytetów.</a:t>
            </a:r>
          </a:p>
          <a:p>
            <a:pPr marL="0" indent="0" algn="ctr">
              <a:buNone/>
            </a:pPr>
            <a:r>
              <a:rPr lang="pl-PL" sz="1600" dirty="0"/>
              <a:t>Kierujemy się zasadą, że: żadna praca nie jest na tyle ważna i pilna, aby nie można jej było wykonać bezpiecznie. Stosujemy regułę „zero tolerancji” dla lekceważenia zasad i nieprzestrzegania wymagań w zakresie szeroko pojętego bezpieczeństwa pracy, ochrony zdrowia, bezpieczeństwa fizycznego i ochrony przeciwpożarowej. </a:t>
            </a:r>
          </a:p>
          <a:p>
            <a:pPr marL="0" indent="0" algn="ctr">
              <a:buNone/>
            </a:pPr>
            <a:r>
              <a:rPr lang="pl-PL" sz="1600" dirty="0"/>
              <a:t>Kierujemy się przy tym szacunkiem dla wszystkich osób przebywających</a:t>
            </a:r>
          </a:p>
          <a:p>
            <a:pPr marL="0" indent="0" algn="ctr">
              <a:buNone/>
            </a:pPr>
            <a:r>
              <a:rPr lang="pl-PL" sz="1600" dirty="0"/>
              <a:t>na terenie UNIMOT Terminale wyrażonym poprzez umiejętność i gotowość słuchania, informowania, wyjaśniania i dialogu.</a:t>
            </a:r>
          </a:p>
          <a:p>
            <a:pPr marL="0" indent="0" algn="ctr">
              <a:buNone/>
            </a:pPr>
            <a:endParaRPr lang="pl-PL" sz="1600" dirty="0"/>
          </a:p>
          <a:p>
            <a:pPr marL="0" indent="0" algn="ctr">
              <a:buNone/>
            </a:pPr>
            <a:r>
              <a:rPr lang="pl-PL" sz="1600" b="1" dirty="0"/>
              <a:t>STAWIAMY NA BEZPIECZEŃSTWO</a:t>
            </a:r>
          </a:p>
        </p:txBody>
      </p:sp>
    </p:spTree>
    <p:extLst>
      <p:ext uri="{BB962C8B-B14F-4D97-AF65-F5344CB8AC3E}">
        <p14:creationId xmlns:p14="http://schemas.microsoft.com/office/powerpoint/2010/main" val="1266100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C9CF854-9BF8-CDDA-D251-1440D1068AB8}"/>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B507F578-CD39-AB7B-8F19-4AC281D67A96}"/>
              </a:ext>
            </a:extLst>
          </p:cNvPr>
          <p:cNvSpPr txBox="1"/>
          <p:nvPr/>
        </p:nvSpPr>
        <p:spPr>
          <a:xfrm>
            <a:off x="37317" y="1047202"/>
            <a:ext cx="9108504" cy="3077766"/>
          </a:xfrm>
          <a:prstGeom prst="rect">
            <a:avLst/>
          </a:prstGeom>
          <a:noFill/>
        </p:spPr>
        <p:txBody>
          <a:bodyPr wrap="square">
            <a:spAutoFit/>
          </a:bodyPr>
          <a:lstStyle/>
          <a:p>
            <a:pPr marL="342900" lvl="1" indent="-342900">
              <a:buClr>
                <a:srgbClr val="C00000"/>
              </a:buClr>
              <a:buFont typeface="Wingdings 2" pitchFamily="18" charset="2"/>
              <a:buChar char="¢"/>
            </a:pPr>
            <a:r>
              <a:rPr lang="pl-PL" sz="1400" b="1" dirty="0">
                <a:solidFill>
                  <a:prstClr val="black"/>
                </a:solidFill>
              </a:rPr>
              <a:t>PRODUKTY WYDAWANE NA TERMINALU PALIW</a:t>
            </a:r>
          </a:p>
          <a:p>
            <a:pPr marL="857250" lvl="2" indent="0">
              <a:buClr>
                <a:schemeClr val="tx1"/>
              </a:buClr>
              <a:buNone/>
            </a:pPr>
            <a:endParaRPr lang="pl-PL" sz="1400" dirty="0"/>
          </a:p>
          <a:p>
            <a:pPr marL="57150" indent="0">
              <a:spcBef>
                <a:spcPct val="0"/>
              </a:spcBef>
              <a:buClr>
                <a:prstClr val="black"/>
              </a:buClr>
              <a:buNone/>
            </a:pPr>
            <a:r>
              <a:rPr lang="pl-PL" sz="1400" dirty="0"/>
              <a:t>      Terminal Paliw w Piotrkowie Tryb.  prowadzi wydania następujących produktów:</a:t>
            </a:r>
          </a:p>
          <a:p>
            <a:pPr marL="630000" lvl="0" indent="0">
              <a:buNone/>
            </a:pPr>
            <a:r>
              <a:rPr lang="pl-PL" sz="1400" b="1" dirty="0">
                <a:solidFill>
                  <a:prstClr val="black"/>
                </a:solidFill>
              </a:rPr>
              <a:t>PB 95 – BENZYNA BEZOŁOWIOWA 95 – paliwo do silników benzynowych</a:t>
            </a:r>
          </a:p>
          <a:p>
            <a:pPr marL="630000" lvl="0" indent="0">
              <a:buNone/>
            </a:pPr>
            <a:r>
              <a:rPr lang="pl-PL" sz="1400" b="1" dirty="0">
                <a:solidFill>
                  <a:prstClr val="black"/>
                </a:solidFill>
              </a:rPr>
              <a:t>PB 98 – BENZYNA BEZOŁOWIOWA 98 – paliwo do silników benzynowych</a:t>
            </a:r>
          </a:p>
          <a:p>
            <a:pPr marL="630000" lvl="0" indent="0">
              <a:buNone/>
            </a:pPr>
            <a:r>
              <a:rPr lang="pl-PL" sz="1400" b="1" dirty="0">
                <a:solidFill>
                  <a:prstClr val="black"/>
                </a:solidFill>
              </a:rPr>
              <a:t>ONB0 –  OLEJ NAPĘDOWY – paliwo do silników wysokoprężnych</a:t>
            </a:r>
          </a:p>
          <a:p>
            <a:pPr marL="630000" indent="0">
              <a:buNone/>
            </a:pPr>
            <a:r>
              <a:rPr lang="pl-PL" sz="1400" b="1" dirty="0">
                <a:solidFill>
                  <a:prstClr val="black"/>
                </a:solidFill>
              </a:rPr>
              <a:t>ONB7  – OLEJ NAPĘDOWY – paliwo do silników  wysokoprężnych z dodatkiem biokomponentów</a:t>
            </a:r>
          </a:p>
          <a:p>
            <a:pPr marL="630000" indent="0">
              <a:buNone/>
            </a:pPr>
            <a:r>
              <a:rPr lang="pl-PL" sz="1400" b="1" dirty="0"/>
              <a:t>UONG – OLEJ NAPĘDOWY DO CELÓW GRZEWCZYCH – olej napędowy do celów opałowych</a:t>
            </a:r>
          </a:p>
          <a:p>
            <a:pPr marL="630000" indent="0">
              <a:buNone/>
            </a:pPr>
            <a:r>
              <a:rPr lang="pl-PL" sz="1400" b="1" dirty="0"/>
              <a:t>HVO- HYDRORAFINOWANY OLEJ ROŚLINNY – olej co celów napędowych</a:t>
            </a:r>
          </a:p>
          <a:p>
            <a:pPr marL="630000" indent="0">
              <a:buNone/>
            </a:pPr>
            <a:r>
              <a:rPr lang="pl-PL" sz="1400" b="1" dirty="0"/>
              <a:t>LPG – SKROPLONY GAZ PETROCHEMICZNY- paliwo do celów napędowych i grzecznych </a:t>
            </a:r>
            <a:endParaRPr lang="pl-PL" sz="1400" dirty="0"/>
          </a:p>
          <a:p>
            <a:pPr marL="630000" lvl="0" indent="0" eaLnBrk="1" hangingPunct="1">
              <a:spcBef>
                <a:spcPct val="0"/>
              </a:spcBef>
              <a:buClrTx/>
              <a:buNone/>
            </a:pPr>
            <a:r>
              <a:rPr lang="pl-PL" sz="1400" dirty="0"/>
              <a:t>Wszystkie wymienione produkty są wytwarzane zgodnie z Polskimi Normami ujętymi w warunkach technicznych, odpowiednich dla każdego z gatunków paliwa. </a:t>
            </a:r>
          </a:p>
          <a:p>
            <a:pPr marL="630000" lvl="0" indent="0" eaLnBrk="1" hangingPunct="1">
              <a:spcBef>
                <a:spcPct val="0"/>
              </a:spcBef>
              <a:buClrTx/>
              <a:buNone/>
            </a:pPr>
            <a:r>
              <a:rPr lang="pl-PL" sz="1400" dirty="0"/>
              <a:t>Parametry i normy dla każdego gatunku paliwa są podane w świadectwie jakości dołączonym do każdej dostawy.</a:t>
            </a:r>
          </a:p>
          <a:p>
            <a:pPr marL="630000" lvl="0" indent="0" eaLnBrk="1" hangingPunct="1">
              <a:spcBef>
                <a:spcPct val="0"/>
              </a:spcBef>
              <a:buClrTx/>
              <a:buNone/>
            </a:pPr>
            <a:endParaRPr lang="pl-PL" sz="1200" dirty="0"/>
          </a:p>
        </p:txBody>
      </p:sp>
      <p:pic>
        <p:nvPicPr>
          <p:cNvPr id="5" name="Obraz 4">
            <a:extLst>
              <a:ext uri="{FF2B5EF4-FFF2-40B4-BE49-F238E27FC236}">
                <a16:creationId xmlns:a16="http://schemas.microsoft.com/office/drawing/2014/main" id="{58C6BDE7-232A-B302-F9CE-90ABE4E748A0}"/>
              </a:ext>
            </a:extLst>
          </p:cNvPr>
          <p:cNvPicPr>
            <a:picLocks noChangeAspect="1"/>
          </p:cNvPicPr>
          <p:nvPr/>
        </p:nvPicPr>
        <p:blipFill>
          <a:blip r:embed="rId2"/>
          <a:stretch>
            <a:fillRect/>
          </a:stretch>
        </p:blipFill>
        <p:spPr>
          <a:xfrm>
            <a:off x="1835695" y="3933056"/>
            <a:ext cx="4464497" cy="2413241"/>
          </a:xfrm>
          <a:prstGeom prst="rect">
            <a:avLst/>
          </a:prstGeom>
        </p:spPr>
      </p:pic>
    </p:spTree>
    <p:extLst>
      <p:ext uri="{BB962C8B-B14F-4D97-AF65-F5344CB8AC3E}">
        <p14:creationId xmlns:p14="http://schemas.microsoft.com/office/powerpoint/2010/main" val="37766834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CF0B551-4604-068F-76D1-5A4640E71BC0}"/>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7A8F03B7-4810-79B6-344B-81CDB74BE400}"/>
              </a:ext>
            </a:extLst>
          </p:cNvPr>
          <p:cNvSpPr txBox="1"/>
          <p:nvPr/>
        </p:nvSpPr>
        <p:spPr>
          <a:xfrm>
            <a:off x="0" y="980728"/>
            <a:ext cx="9144000" cy="1231106"/>
          </a:xfrm>
          <a:prstGeom prst="rect">
            <a:avLst/>
          </a:prstGeom>
          <a:noFill/>
        </p:spPr>
        <p:txBody>
          <a:bodyPr wrap="square">
            <a:spAutoFit/>
          </a:bodyPr>
          <a:lstStyle/>
          <a:p>
            <a:pPr marL="457200" lvl="1" indent="0">
              <a:buClr>
                <a:schemeClr val="tx1"/>
              </a:buClr>
              <a:buNone/>
            </a:pPr>
            <a:endParaRPr lang="pl-PL" dirty="0"/>
          </a:p>
          <a:p>
            <a:pPr marL="457200" lvl="1" indent="0">
              <a:buClr>
                <a:schemeClr val="tx1"/>
              </a:buClr>
              <a:buNone/>
            </a:pPr>
            <a:r>
              <a:rPr lang="pl-PL" sz="1400" b="1" dirty="0"/>
              <a:t>Terminal Paliw w Piotrkowie Trybunalskim przystosowany jest w chwili obecnej do dystrybucji ośmiu gatunków paliw:</a:t>
            </a:r>
          </a:p>
          <a:p>
            <a:pPr marL="457200" lvl="1" indent="0">
              <a:buClr>
                <a:schemeClr val="tx1"/>
              </a:buClr>
              <a:buNone/>
            </a:pPr>
            <a:endParaRPr lang="pl-PL" sz="1400" b="1" dirty="0"/>
          </a:p>
          <a:p>
            <a:pPr marL="457200" lvl="1" indent="0">
              <a:buClr>
                <a:schemeClr val="tx1"/>
              </a:buClr>
              <a:buNone/>
            </a:pPr>
            <a:r>
              <a:rPr lang="pl-PL" sz="1400" b="1" dirty="0"/>
              <a:t>BENZYNA BEZOŁOWIOWA 95/ BENZYNA BEZOŁOWIOWA 98:</a:t>
            </a:r>
          </a:p>
        </p:txBody>
      </p:sp>
      <p:sp>
        <p:nvSpPr>
          <p:cNvPr id="8" name="pole tekstowe 7">
            <a:extLst>
              <a:ext uri="{FF2B5EF4-FFF2-40B4-BE49-F238E27FC236}">
                <a16:creationId xmlns:a16="http://schemas.microsoft.com/office/drawing/2014/main" id="{44003465-B29C-19BB-7E46-8358F0CB8A61}"/>
              </a:ext>
            </a:extLst>
          </p:cNvPr>
          <p:cNvSpPr txBox="1"/>
          <p:nvPr/>
        </p:nvSpPr>
        <p:spPr>
          <a:xfrm>
            <a:off x="2123728" y="2540592"/>
            <a:ext cx="6858000" cy="600164"/>
          </a:xfrm>
          <a:prstGeom prst="rect">
            <a:avLst/>
          </a:prstGeom>
          <a:noFill/>
        </p:spPr>
        <p:txBody>
          <a:bodyPr wrap="square">
            <a:spAutoFit/>
          </a:bodyPr>
          <a:lstStyle/>
          <a:p>
            <a:pPr algn="just"/>
            <a:r>
              <a:rPr lang="pl-PL" sz="1100" b="1" dirty="0">
                <a:solidFill>
                  <a:schemeClr val="tx1"/>
                </a:solidFill>
                <a:latin typeface="Arial" panose="020B0604020202020204" pitchFamily="34" charset="0"/>
                <a:cs typeface="Arial" panose="020B0604020202020204" pitchFamily="34" charset="0"/>
              </a:rPr>
              <a:t>Materiał jest bardzo toksyczny. </a:t>
            </a:r>
            <a:r>
              <a:rPr lang="pl-PL" sz="1100" dirty="0">
                <a:solidFill>
                  <a:schemeClr val="tx1"/>
                </a:solidFill>
                <a:latin typeface="Arial" panose="020B0604020202020204" pitchFamily="34" charset="0"/>
                <a:cs typeface="Arial" panose="020B0604020202020204" pitchFamily="34" charset="0"/>
              </a:rPr>
              <a:t>Inhalacja, połknięcie lub absorpcja przez skórę powoduje poważne schorzenie, a w niektórych wypadkach śmierć lub kalectwo. Środki ostrożności: nie wdychać par, unikać wszelkich kontaktów ze skórą i śluzówkami.</a:t>
            </a:r>
          </a:p>
        </p:txBody>
      </p:sp>
      <p:pic>
        <p:nvPicPr>
          <p:cNvPr id="9" name="Picture 5">
            <a:extLst>
              <a:ext uri="{FF2B5EF4-FFF2-40B4-BE49-F238E27FC236}">
                <a16:creationId xmlns:a16="http://schemas.microsoft.com/office/drawing/2014/main" id="{DED308C3-4CC6-A4D5-5B94-8C2D810C5F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730" y="2364414"/>
            <a:ext cx="931943"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pole tekstowe 10">
            <a:extLst>
              <a:ext uri="{FF2B5EF4-FFF2-40B4-BE49-F238E27FC236}">
                <a16:creationId xmlns:a16="http://schemas.microsoft.com/office/drawing/2014/main" id="{3F8A999C-B345-653B-7E62-A33CDD41DF70}"/>
              </a:ext>
            </a:extLst>
          </p:cNvPr>
          <p:cNvSpPr txBox="1"/>
          <p:nvPr/>
        </p:nvSpPr>
        <p:spPr>
          <a:xfrm>
            <a:off x="2123728" y="3378636"/>
            <a:ext cx="6858000" cy="769441"/>
          </a:xfrm>
          <a:prstGeom prst="rect">
            <a:avLst/>
          </a:prstGeom>
          <a:noFill/>
        </p:spPr>
        <p:txBody>
          <a:bodyPr wrap="square">
            <a:spAutoFit/>
          </a:bodyPr>
          <a:lstStyle/>
          <a:p>
            <a:pPr algn="just"/>
            <a:r>
              <a:rPr lang="pl-PL" sz="1100" b="1" dirty="0">
                <a:solidFill>
                  <a:schemeClr val="tx1"/>
                </a:solidFill>
                <a:latin typeface="Arial" panose="020B0604020202020204" pitchFamily="34" charset="0"/>
                <a:cs typeface="Arial" panose="020B0604020202020204" pitchFamily="34" charset="0"/>
              </a:rPr>
              <a:t>Materiał skrajnie łatwopalny. </a:t>
            </a:r>
            <a:r>
              <a:rPr lang="pl-PL" sz="1100" dirty="0">
                <a:solidFill>
                  <a:schemeClr val="tx1"/>
                </a:solidFill>
                <a:latin typeface="Arial" panose="020B0604020202020204" pitchFamily="34" charset="0"/>
                <a:cs typeface="Arial" panose="020B0604020202020204" pitchFamily="34" charset="0"/>
              </a:rPr>
              <a:t>Materiał jest cieczą o temperaturze zapłonu poniżej 0ºC i temperaturze wrzenia poniżej  35ºC, lub jest gazem lub mieszaniną gazów (włączając gazy skroplone), które łatwo zapalają się w powietrzu pod normalnym ciśnieniem i w temperaturze pokojowej. Unikać jakichkolwiek kontaktów ze źródłem ognia oraz unikać tworzenia się mieszanin z powietrzem.</a:t>
            </a:r>
          </a:p>
        </p:txBody>
      </p:sp>
      <p:pic>
        <p:nvPicPr>
          <p:cNvPr id="12" name="Picture 6">
            <a:extLst>
              <a:ext uri="{FF2B5EF4-FFF2-40B4-BE49-F238E27FC236}">
                <a16:creationId xmlns:a16="http://schemas.microsoft.com/office/drawing/2014/main" id="{F45A927B-379C-2879-FAF6-9F905E4FE4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307" y="3360567"/>
            <a:ext cx="931943" cy="927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pole tekstowe 13">
            <a:extLst>
              <a:ext uri="{FF2B5EF4-FFF2-40B4-BE49-F238E27FC236}">
                <a16:creationId xmlns:a16="http://schemas.microsoft.com/office/drawing/2014/main" id="{B95E9B3D-D1CB-B78D-3ABE-8007C7EB462B}"/>
              </a:ext>
            </a:extLst>
          </p:cNvPr>
          <p:cNvSpPr txBox="1"/>
          <p:nvPr/>
        </p:nvSpPr>
        <p:spPr>
          <a:xfrm>
            <a:off x="2157239" y="4347822"/>
            <a:ext cx="6785991" cy="769441"/>
          </a:xfrm>
          <a:prstGeom prst="rect">
            <a:avLst/>
          </a:prstGeom>
          <a:noFill/>
        </p:spPr>
        <p:txBody>
          <a:bodyPr wrap="square">
            <a:spAutoFit/>
          </a:bodyPr>
          <a:lstStyle/>
          <a:p>
            <a:pPr algn="just"/>
            <a:r>
              <a:rPr lang="pl-PL" sz="1100" b="1" dirty="0">
                <a:solidFill>
                  <a:schemeClr val="tx1"/>
                </a:solidFill>
                <a:latin typeface="Arial" panose="020B0604020202020204" pitchFamily="34" charset="0"/>
                <a:cs typeface="Arial" panose="020B0604020202020204" pitchFamily="34" charset="0"/>
              </a:rPr>
              <a:t>Materiał niebezpieczny dla środowiska. </a:t>
            </a:r>
            <a:r>
              <a:rPr lang="pl-PL" sz="1100" dirty="0">
                <a:solidFill>
                  <a:schemeClr val="tx1"/>
                </a:solidFill>
                <a:latin typeface="Arial" panose="020B0604020202020204" pitchFamily="34" charset="0"/>
                <a:cs typeface="Arial" panose="020B0604020202020204" pitchFamily="34" charset="0"/>
              </a:rPr>
              <a:t>Materiał wprowadzony do środowiska powoduje zmiany w równowadze biologicznej. Sam materiał lub produkty jego rozpadu mogą oddziaływać na różne obszary zarówno środowiska wodnego, jak i bezwodnego. Nie dopuszczać do rozprzestrzenienia się w glebie, nie wprowadzać do systemu kanalizacyjnego.</a:t>
            </a:r>
          </a:p>
        </p:txBody>
      </p:sp>
      <p:pic>
        <p:nvPicPr>
          <p:cNvPr id="15" name="Picture 7">
            <a:extLst>
              <a:ext uri="{FF2B5EF4-FFF2-40B4-BE49-F238E27FC236}">
                <a16:creationId xmlns:a16="http://schemas.microsoft.com/office/drawing/2014/main" id="{8E772DD2-F69E-B62A-E6E8-AB24852CFD2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860" y="4347822"/>
            <a:ext cx="931943" cy="927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3334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C958EA6-ACF5-2681-DEFE-2BE78376B6BD}"/>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709967D8-751E-3814-5CA1-06A1B5AEF649}"/>
              </a:ext>
            </a:extLst>
          </p:cNvPr>
          <p:cNvSpPr txBox="1"/>
          <p:nvPr/>
        </p:nvSpPr>
        <p:spPr>
          <a:xfrm>
            <a:off x="0" y="1268760"/>
            <a:ext cx="9144000" cy="954107"/>
          </a:xfrm>
          <a:prstGeom prst="rect">
            <a:avLst/>
          </a:prstGeom>
          <a:noFill/>
        </p:spPr>
        <p:txBody>
          <a:bodyPr wrap="square">
            <a:spAutoFit/>
          </a:bodyPr>
          <a:lstStyle/>
          <a:p>
            <a:pPr marL="457200" lvl="1" indent="0">
              <a:buClr>
                <a:schemeClr val="tx1"/>
              </a:buClr>
              <a:buNone/>
            </a:pPr>
            <a:r>
              <a:rPr lang="pl-PL" sz="1400" b="1" dirty="0"/>
              <a:t>Terminal Paliw w Piotrkowie Trybunalskim przystosowany jest w chwili obecnej do dystrybucji ośmiu gatunków paliw:</a:t>
            </a:r>
          </a:p>
          <a:p>
            <a:pPr marL="457200" lvl="1" indent="0">
              <a:buClr>
                <a:schemeClr val="tx1"/>
              </a:buClr>
              <a:buNone/>
            </a:pPr>
            <a:endParaRPr lang="pl-PL" sz="1400" b="1" dirty="0"/>
          </a:p>
          <a:p>
            <a:pPr marL="457200" lvl="1" indent="0">
              <a:buClr>
                <a:schemeClr val="tx1"/>
              </a:buClr>
              <a:buNone/>
            </a:pPr>
            <a:r>
              <a:rPr lang="pl-PL" sz="1400" b="1" dirty="0"/>
              <a:t>OLEJ NAPĘDOWY:</a:t>
            </a:r>
          </a:p>
        </p:txBody>
      </p:sp>
      <p:sp>
        <p:nvSpPr>
          <p:cNvPr id="6" name="pole tekstowe 5">
            <a:extLst>
              <a:ext uri="{FF2B5EF4-FFF2-40B4-BE49-F238E27FC236}">
                <a16:creationId xmlns:a16="http://schemas.microsoft.com/office/drawing/2014/main" id="{5180326A-32FF-1C74-00C5-8279B85299A4}"/>
              </a:ext>
            </a:extLst>
          </p:cNvPr>
          <p:cNvSpPr txBox="1"/>
          <p:nvPr/>
        </p:nvSpPr>
        <p:spPr>
          <a:xfrm>
            <a:off x="2339752" y="2725823"/>
            <a:ext cx="6462464" cy="938719"/>
          </a:xfrm>
          <a:prstGeom prst="rect">
            <a:avLst/>
          </a:prstGeom>
          <a:noFill/>
        </p:spPr>
        <p:txBody>
          <a:bodyPr wrap="square">
            <a:spAutoFit/>
          </a:bodyPr>
          <a:lstStyle/>
          <a:p>
            <a:pPr algn="just"/>
            <a:r>
              <a:rPr lang="pl-PL" sz="1100" b="1" dirty="0">
                <a:solidFill>
                  <a:schemeClr val="tx1"/>
                </a:solidFill>
                <a:latin typeface="Arial" panose="020B0604020202020204" pitchFamily="34" charset="0"/>
                <a:cs typeface="Arial" panose="020B0604020202020204" pitchFamily="34" charset="0"/>
              </a:rPr>
              <a:t>Materiał szkodliwy. </a:t>
            </a:r>
            <a:r>
              <a:rPr lang="pl-PL" sz="1100" dirty="0">
                <a:solidFill>
                  <a:schemeClr val="tx1"/>
                </a:solidFill>
                <a:latin typeface="Arial" panose="020B0604020202020204" pitchFamily="34" charset="0"/>
                <a:cs typeface="Arial" panose="020B0604020202020204" pitchFamily="34" charset="0"/>
              </a:rPr>
              <a:t>Po wprowadzeniu do organizmu przez wdychanie poprzez przewód pokarmowy oraz w wyniku penetracji przez skórę materiał stanowi zagrożenie dla zdrowia. Długotrwała ekspozycja może powodować nieodwracalne szkody w organizmie. Nie wdychać par, unikać kontaktu ze skórą i śluzówkami. Materiał jest bardzo toksyczny. Inhalacja, połknięcie lub absorpcja przez skórę powoduje poważne schorzenie, a w niektórych wypadkach śmierć lub kalectwo.</a:t>
            </a:r>
            <a:endParaRPr lang="pl-PL" sz="1100" dirty="0">
              <a:solidFill>
                <a:schemeClr val="tx1"/>
              </a:solidFill>
            </a:endParaRPr>
          </a:p>
        </p:txBody>
      </p:sp>
      <p:sp>
        <p:nvSpPr>
          <p:cNvPr id="9" name="pole tekstowe 8">
            <a:extLst>
              <a:ext uri="{FF2B5EF4-FFF2-40B4-BE49-F238E27FC236}">
                <a16:creationId xmlns:a16="http://schemas.microsoft.com/office/drawing/2014/main" id="{3231DD1F-F233-A508-2422-C65417FD2282}"/>
              </a:ext>
            </a:extLst>
          </p:cNvPr>
          <p:cNvSpPr txBox="1"/>
          <p:nvPr/>
        </p:nvSpPr>
        <p:spPr>
          <a:xfrm>
            <a:off x="2339752" y="4562217"/>
            <a:ext cx="6368748" cy="769441"/>
          </a:xfrm>
          <a:prstGeom prst="rect">
            <a:avLst/>
          </a:prstGeom>
          <a:noFill/>
        </p:spPr>
        <p:txBody>
          <a:bodyPr wrap="square">
            <a:spAutoFit/>
          </a:bodyPr>
          <a:lstStyle/>
          <a:p>
            <a:pPr algn="just"/>
            <a:r>
              <a:rPr lang="pl-PL" sz="1100" b="1" dirty="0">
                <a:solidFill>
                  <a:schemeClr val="tx1"/>
                </a:solidFill>
                <a:latin typeface="Arial" panose="020B0604020202020204" pitchFamily="34" charset="0"/>
                <a:cs typeface="Arial" panose="020B0604020202020204" pitchFamily="34" charset="0"/>
              </a:rPr>
              <a:t>Materiał niebezpieczny dla środowiska. </a:t>
            </a:r>
            <a:r>
              <a:rPr lang="pl-PL" sz="1100" dirty="0">
                <a:solidFill>
                  <a:schemeClr val="tx1"/>
                </a:solidFill>
                <a:latin typeface="Arial" panose="020B0604020202020204" pitchFamily="34" charset="0"/>
                <a:cs typeface="Arial" panose="020B0604020202020204" pitchFamily="34" charset="0"/>
              </a:rPr>
              <a:t>Materiał wprowadzony do środowiska powoduje zmiany w równowadze biologicznej. Sam materiał lub produkty jego rozpadu mogą oddziaływać na różne obszary zarówno środowiska wodnego, jak i bezwodnego. Nie dopuszczać do rozprzestrzenienia się w glebie, nie wprowadzać do systemu kanalizacyjnego.</a:t>
            </a:r>
            <a:endParaRPr lang="pl-PL" sz="1100" dirty="0">
              <a:solidFill>
                <a:schemeClr val="tx1"/>
              </a:solidFill>
            </a:endParaRPr>
          </a:p>
        </p:txBody>
      </p:sp>
      <p:pic>
        <p:nvPicPr>
          <p:cNvPr id="10" name="Picture 7">
            <a:extLst>
              <a:ext uri="{FF2B5EF4-FFF2-40B4-BE49-F238E27FC236}">
                <a16:creationId xmlns:a16="http://schemas.microsoft.com/office/drawing/2014/main" id="{79AB1AE8-64D9-6072-AF10-17776CFFA9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365102"/>
            <a:ext cx="1168864" cy="1163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Obraz 6">
            <a:extLst>
              <a:ext uri="{FF2B5EF4-FFF2-40B4-BE49-F238E27FC236}">
                <a16:creationId xmlns:a16="http://schemas.microsoft.com/office/drawing/2014/main" id="{3D10DAFB-B2E6-871B-A2C0-F172D6358C3C}"/>
              </a:ext>
            </a:extLst>
          </p:cNvPr>
          <p:cNvPicPr>
            <a:picLocks noChangeAspect="1"/>
          </p:cNvPicPr>
          <p:nvPr/>
        </p:nvPicPr>
        <p:blipFill>
          <a:blip r:embed="rId3"/>
          <a:stretch>
            <a:fillRect/>
          </a:stretch>
        </p:blipFill>
        <p:spPr>
          <a:xfrm>
            <a:off x="417034" y="2447681"/>
            <a:ext cx="1701932" cy="1692607"/>
          </a:xfrm>
          <a:prstGeom prst="rect">
            <a:avLst/>
          </a:prstGeom>
        </p:spPr>
      </p:pic>
    </p:spTree>
    <p:extLst>
      <p:ext uri="{BB962C8B-B14F-4D97-AF65-F5344CB8AC3E}">
        <p14:creationId xmlns:p14="http://schemas.microsoft.com/office/powerpoint/2010/main" val="37599136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E9512-B4A0-1DD8-4DC0-00F61E9CA2F3}"/>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38ABDD56-10BB-872A-5A2E-26DD0B9A89EA}"/>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01ABE928-FD7A-78E0-8A26-720674037EF9}"/>
              </a:ext>
            </a:extLst>
          </p:cNvPr>
          <p:cNvSpPr txBox="1"/>
          <p:nvPr/>
        </p:nvSpPr>
        <p:spPr>
          <a:xfrm>
            <a:off x="0" y="1268760"/>
            <a:ext cx="9144000" cy="1138773"/>
          </a:xfrm>
          <a:prstGeom prst="rect">
            <a:avLst/>
          </a:prstGeom>
          <a:noFill/>
        </p:spPr>
        <p:txBody>
          <a:bodyPr wrap="square">
            <a:spAutoFit/>
          </a:bodyPr>
          <a:lstStyle/>
          <a:p>
            <a:pPr marL="457200" lvl="1" indent="0">
              <a:buClr>
                <a:schemeClr val="tx1"/>
              </a:buClr>
              <a:buNone/>
            </a:pPr>
            <a:r>
              <a:rPr lang="pl-PL" sz="1400" b="1" dirty="0"/>
              <a:t>Terminal Paliw w Piotrkowie Trybunalskim  przystosowany jest w chwili obecnej do dystrybucji ośmiu gatunków paliw:</a:t>
            </a:r>
          </a:p>
          <a:p>
            <a:pPr marL="457200" lvl="1" indent="0">
              <a:buClr>
                <a:schemeClr val="tx1"/>
              </a:buClr>
              <a:buNone/>
            </a:pPr>
            <a:endParaRPr lang="pl-PL" sz="1400" b="1" dirty="0"/>
          </a:p>
          <a:p>
            <a:pPr lvl="1">
              <a:buClr>
                <a:schemeClr val="tx1"/>
              </a:buClr>
            </a:pPr>
            <a:r>
              <a:rPr lang="pl-PL" sz="1400" b="1" dirty="0"/>
              <a:t>UONG – Olej Napędowy do celów grzewczych:</a:t>
            </a:r>
          </a:p>
          <a:p>
            <a:pPr marL="457200" lvl="1" indent="0">
              <a:buClr>
                <a:schemeClr val="tx1"/>
              </a:buClr>
              <a:buNone/>
            </a:pPr>
            <a:endParaRPr lang="pl-PL" sz="1200" b="1" dirty="0"/>
          </a:p>
        </p:txBody>
      </p:sp>
      <p:sp>
        <p:nvSpPr>
          <p:cNvPr id="6" name="pole tekstowe 5">
            <a:extLst>
              <a:ext uri="{FF2B5EF4-FFF2-40B4-BE49-F238E27FC236}">
                <a16:creationId xmlns:a16="http://schemas.microsoft.com/office/drawing/2014/main" id="{35419DB6-7D5F-A2B1-E0CF-074AD2DF7020}"/>
              </a:ext>
            </a:extLst>
          </p:cNvPr>
          <p:cNvSpPr txBox="1"/>
          <p:nvPr/>
        </p:nvSpPr>
        <p:spPr>
          <a:xfrm>
            <a:off x="2278234" y="2755619"/>
            <a:ext cx="6462464" cy="938719"/>
          </a:xfrm>
          <a:prstGeom prst="rect">
            <a:avLst/>
          </a:prstGeom>
          <a:noFill/>
        </p:spPr>
        <p:txBody>
          <a:bodyPr wrap="square">
            <a:spAutoFit/>
          </a:bodyPr>
          <a:lstStyle/>
          <a:p>
            <a:pPr algn="just"/>
            <a:r>
              <a:rPr lang="pl-PL" sz="1100" b="1" dirty="0">
                <a:solidFill>
                  <a:schemeClr val="tx1"/>
                </a:solidFill>
                <a:latin typeface="Arial" panose="020B0604020202020204" pitchFamily="34" charset="0"/>
                <a:cs typeface="Arial" panose="020B0604020202020204" pitchFamily="34" charset="0"/>
              </a:rPr>
              <a:t>Materiał szkodliwy. </a:t>
            </a:r>
            <a:r>
              <a:rPr lang="pl-PL" sz="1100" dirty="0">
                <a:solidFill>
                  <a:schemeClr val="tx1"/>
                </a:solidFill>
                <a:latin typeface="Arial" panose="020B0604020202020204" pitchFamily="34" charset="0"/>
                <a:cs typeface="Arial" panose="020B0604020202020204" pitchFamily="34" charset="0"/>
              </a:rPr>
              <a:t>Po wprowadzeniu do organizmu przez wdychanie poprzez przewód pokarmowy oraz w wyniku penetracji przez skórę materiał stanowi zagrożenie dla zdrowia. Długotrwała ekspozycja może powodować nieodwracalne szkody w organizmie. Nie wdychać par, unikać kontaktu ze skórą i śluzówkami. Materiał jest bardzo toksyczny. Inhalacja, połknięcie lub absorpcja przez skórę powoduje poważne schorzenie, a w niektórych wypadkach śmierć lub kalectwo.</a:t>
            </a:r>
            <a:endParaRPr lang="pl-PL" sz="1100" dirty="0">
              <a:solidFill>
                <a:schemeClr val="tx1"/>
              </a:solidFill>
            </a:endParaRPr>
          </a:p>
        </p:txBody>
      </p:sp>
      <p:sp>
        <p:nvSpPr>
          <p:cNvPr id="9" name="pole tekstowe 8">
            <a:extLst>
              <a:ext uri="{FF2B5EF4-FFF2-40B4-BE49-F238E27FC236}">
                <a16:creationId xmlns:a16="http://schemas.microsoft.com/office/drawing/2014/main" id="{D751C7ED-9453-3036-F9E5-99CF83EA8C84}"/>
              </a:ext>
            </a:extLst>
          </p:cNvPr>
          <p:cNvSpPr txBox="1"/>
          <p:nvPr/>
        </p:nvSpPr>
        <p:spPr>
          <a:xfrm>
            <a:off x="2339752" y="4509120"/>
            <a:ext cx="6368748" cy="769441"/>
          </a:xfrm>
          <a:prstGeom prst="rect">
            <a:avLst/>
          </a:prstGeom>
          <a:noFill/>
        </p:spPr>
        <p:txBody>
          <a:bodyPr wrap="square">
            <a:spAutoFit/>
          </a:bodyPr>
          <a:lstStyle/>
          <a:p>
            <a:pPr algn="just"/>
            <a:r>
              <a:rPr lang="pl-PL" sz="1100" b="1" dirty="0">
                <a:solidFill>
                  <a:schemeClr val="tx1"/>
                </a:solidFill>
                <a:latin typeface="Arial" panose="020B0604020202020204" pitchFamily="34" charset="0"/>
                <a:cs typeface="Arial" panose="020B0604020202020204" pitchFamily="34" charset="0"/>
              </a:rPr>
              <a:t>Materiał niebezpieczny dla środowiska. </a:t>
            </a:r>
            <a:r>
              <a:rPr lang="pl-PL" sz="1100" dirty="0">
                <a:solidFill>
                  <a:schemeClr val="tx1"/>
                </a:solidFill>
                <a:latin typeface="Arial" panose="020B0604020202020204" pitchFamily="34" charset="0"/>
                <a:cs typeface="Arial" panose="020B0604020202020204" pitchFamily="34" charset="0"/>
              </a:rPr>
              <a:t>Materiał wprowadzony do środowiska powoduje zmiany w równowadze biologicznej. Sam materiał lub produkty jego rozpadu mogą oddziaływać na różne obszary zarówno środowiska wodnego, jak i bezwodnego. Nie dopuszczać do rozprzestrzenienia się w glebie, nie wprowadzać do systemu kanalizacyjnego.</a:t>
            </a:r>
            <a:endParaRPr lang="pl-PL" sz="1100" dirty="0">
              <a:solidFill>
                <a:schemeClr val="tx1"/>
              </a:solidFill>
            </a:endParaRPr>
          </a:p>
        </p:txBody>
      </p:sp>
      <p:pic>
        <p:nvPicPr>
          <p:cNvPr id="10" name="Picture 7">
            <a:extLst>
              <a:ext uri="{FF2B5EF4-FFF2-40B4-BE49-F238E27FC236}">
                <a16:creationId xmlns:a16="http://schemas.microsoft.com/office/drawing/2014/main" id="{2A9E52BD-5BAB-5A21-E8B3-C2B922755C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587" y="4365104"/>
            <a:ext cx="1168864" cy="1163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Obraz 6">
            <a:extLst>
              <a:ext uri="{FF2B5EF4-FFF2-40B4-BE49-F238E27FC236}">
                <a16:creationId xmlns:a16="http://schemas.microsoft.com/office/drawing/2014/main" id="{587B3713-6216-A820-C920-B16F2A56F504}"/>
              </a:ext>
            </a:extLst>
          </p:cNvPr>
          <p:cNvPicPr>
            <a:picLocks noChangeAspect="1"/>
          </p:cNvPicPr>
          <p:nvPr/>
        </p:nvPicPr>
        <p:blipFill>
          <a:blip r:embed="rId3"/>
          <a:stretch>
            <a:fillRect/>
          </a:stretch>
        </p:blipFill>
        <p:spPr>
          <a:xfrm>
            <a:off x="469053" y="2378676"/>
            <a:ext cx="1701932" cy="1692607"/>
          </a:xfrm>
          <a:prstGeom prst="rect">
            <a:avLst/>
          </a:prstGeom>
        </p:spPr>
      </p:pic>
    </p:spTree>
    <p:extLst>
      <p:ext uri="{BB962C8B-B14F-4D97-AF65-F5344CB8AC3E}">
        <p14:creationId xmlns:p14="http://schemas.microsoft.com/office/powerpoint/2010/main" val="2436768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6B5E7-42DF-1AD4-F6F2-F940816F7C4D}"/>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DD620987-0E05-173B-624F-3D7B92C38BF3}"/>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1D658C16-CBE3-0955-86B7-36B36B7A5DC5}"/>
              </a:ext>
            </a:extLst>
          </p:cNvPr>
          <p:cNvSpPr txBox="1"/>
          <p:nvPr/>
        </p:nvSpPr>
        <p:spPr>
          <a:xfrm>
            <a:off x="0" y="1268760"/>
            <a:ext cx="9144000" cy="1138773"/>
          </a:xfrm>
          <a:prstGeom prst="rect">
            <a:avLst/>
          </a:prstGeom>
          <a:noFill/>
        </p:spPr>
        <p:txBody>
          <a:bodyPr wrap="square">
            <a:spAutoFit/>
          </a:bodyPr>
          <a:lstStyle/>
          <a:p>
            <a:pPr marL="457200" lvl="1" indent="0">
              <a:buClr>
                <a:schemeClr val="tx1"/>
              </a:buClr>
              <a:buNone/>
            </a:pPr>
            <a:r>
              <a:rPr lang="pl-PL" sz="1400" b="1" dirty="0"/>
              <a:t>Terminal Paliw w Piotrkowie Trybunalskim  przystosowany jest w chwili obecnej do dystrybucji ośmiu gatunków paliw:</a:t>
            </a:r>
            <a:endParaRPr lang="pl-PL" sz="1400" dirty="0"/>
          </a:p>
          <a:p>
            <a:pPr marL="457200" lvl="1" indent="0">
              <a:buClr>
                <a:schemeClr val="tx1"/>
              </a:buClr>
              <a:buNone/>
            </a:pPr>
            <a:endParaRPr lang="pl-PL" sz="1400" b="1" dirty="0"/>
          </a:p>
          <a:p>
            <a:pPr lvl="1">
              <a:buClr>
                <a:schemeClr val="tx1"/>
              </a:buClr>
            </a:pPr>
            <a:r>
              <a:rPr lang="pl-PL" sz="1400" b="1" dirty="0"/>
              <a:t>HVO – </a:t>
            </a:r>
            <a:r>
              <a:rPr lang="pl-PL" sz="1400" b="1" dirty="0" err="1"/>
              <a:t>Hydrorafinowany</a:t>
            </a:r>
            <a:r>
              <a:rPr lang="pl-PL" sz="1400" b="1" dirty="0"/>
              <a:t> Olej Roślinny</a:t>
            </a:r>
          </a:p>
          <a:p>
            <a:pPr marL="457200" lvl="1" indent="0">
              <a:buClr>
                <a:schemeClr val="tx1"/>
              </a:buClr>
              <a:buNone/>
            </a:pPr>
            <a:endParaRPr lang="pl-PL" sz="1200" b="1" dirty="0"/>
          </a:p>
        </p:txBody>
      </p:sp>
      <p:sp>
        <p:nvSpPr>
          <p:cNvPr id="6" name="pole tekstowe 5">
            <a:extLst>
              <a:ext uri="{FF2B5EF4-FFF2-40B4-BE49-F238E27FC236}">
                <a16:creationId xmlns:a16="http://schemas.microsoft.com/office/drawing/2014/main" id="{41CADB9E-5DE2-5F4D-99DC-71FD85924A52}"/>
              </a:ext>
            </a:extLst>
          </p:cNvPr>
          <p:cNvSpPr txBox="1"/>
          <p:nvPr/>
        </p:nvSpPr>
        <p:spPr>
          <a:xfrm>
            <a:off x="2329984" y="2653815"/>
            <a:ext cx="6462464" cy="938719"/>
          </a:xfrm>
          <a:prstGeom prst="rect">
            <a:avLst/>
          </a:prstGeom>
          <a:noFill/>
        </p:spPr>
        <p:txBody>
          <a:bodyPr wrap="square">
            <a:spAutoFit/>
          </a:bodyPr>
          <a:lstStyle/>
          <a:p>
            <a:pPr algn="just"/>
            <a:r>
              <a:rPr lang="pl-PL" sz="1100" b="1" dirty="0">
                <a:solidFill>
                  <a:schemeClr val="tx1"/>
                </a:solidFill>
                <a:latin typeface="Arial" panose="020B0604020202020204" pitchFamily="34" charset="0"/>
                <a:cs typeface="Arial" panose="020B0604020202020204" pitchFamily="34" charset="0"/>
              </a:rPr>
              <a:t>Materiał szkodliwy. </a:t>
            </a:r>
            <a:r>
              <a:rPr lang="pl-PL" sz="1100" dirty="0">
                <a:solidFill>
                  <a:schemeClr val="tx1"/>
                </a:solidFill>
                <a:latin typeface="Arial" panose="020B0604020202020204" pitchFamily="34" charset="0"/>
                <a:cs typeface="Arial" panose="020B0604020202020204" pitchFamily="34" charset="0"/>
              </a:rPr>
              <a:t>Po wprowadzeniu do organizmu przez wdychanie poprzez przewód pokarmowy oraz w wyniku penetracji przez skórę materiał stanowi zagrożenie dla zdrowia. Długotrwała ekspozycja może powodować nieodwracalne szkody w organizmie. Nie wdychać par, unikać kontaktu ze skórą i śluzówkami. Materiał jest bardzo toksyczny. Inhalacja, połknięcie lub absorpcja przez skórę powoduje poważne schorzenie, a w niektórych wypadkach śmierć lub kalectwo.</a:t>
            </a:r>
            <a:endParaRPr lang="pl-PL" sz="1100" dirty="0">
              <a:solidFill>
                <a:schemeClr val="tx1"/>
              </a:solidFill>
            </a:endParaRPr>
          </a:p>
        </p:txBody>
      </p:sp>
      <p:sp>
        <p:nvSpPr>
          <p:cNvPr id="9" name="pole tekstowe 8">
            <a:extLst>
              <a:ext uri="{FF2B5EF4-FFF2-40B4-BE49-F238E27FC236}">
                <a16:creationId xmlns:a16="http://schemas.microsoft.com/office/drawing/2014/main" id="{A732818E-2820-B7DD-2936-24FE0354596C}"/>
              </a:ext>
            </a:extLst>
          </p:cNvPr>
          <p:cNvSpPr txBox="1"/>
          <p:nvPr/>
        </p:nvSpPr>
        <p:spPr>
          <a:xfrm>
            <a:off x="2339752" y="4546012"/>
            <a:ext cx="6368748" cy="769441"/>
          </a:xfrm>
          <a:prstGeom prst="rect">
            <a:avLst/>
          </a:prstGeom>
          <a:noFill/>
        </p:spPr>
        <p:txBody>
          <a:bodyPr wrap="square">
            <a:spAutoFit/>
          </a:bodyPr>
          <a:lstStyle/>
          <a:p>
            <a:pPr algn="just"/>
            <a:r>
              <a:rPr lang="pl-PL" sz="1100" b="1" dirty="0">
                <a:solidFill>
                  <a:schemeClr val="tx1"/>
                </a:solidFill>
                <a:latin typeface="Arial" panose="020B0604020202020204" pitchFamily="34" charset="0"/>
                <a:cs typeface="Arial" panose="020B0604020202020204" pitchFamily="34" charset="0"/>
              </a:rPr>
              <a:t>Materiał niebezpieczny dla środowiska. </a:t>
            </a:r>
            <a:r>
              <a:rPr lang="pl-PL" sz="1100" dirty="0">
                <a:solidFill>
                  <a:schemeClr val="tx1"/>
                </a:solidFill>
                <a:latin typeface="Arial" panose="020B0604020202020204" pitchFamily="34" charset="0"/>
                <a:cs typeface="Arial" panose="020B0604020202020204" pitchFamily="34" charset="0"/>
              </a:rPr>
              <a:t>Materiał wprowadzony do środowiska powoduje zmiany w równowadze biologicznej. Sam materiał lub produkty jego rozpadu mogą oddziaływać na różne obszary zarówno środowiska wodnego, jak i bezwodnego. Nie dopuszczać do rozprzestrzenienia się w glebie, nie wprowadzać do systemu kanalizacyjnego.</a:t>
            </a:r>
            <a:endParaRPr lang="pl-PL" sz="1100" dirty="0">
              <a:solidFill>
                <a:schemeClr val="tx1"/>
              </a:solidFill>
            </a:endParaRPr>
          </a:p>
        </p:txBody>
      </p:sp>
      <p:pic>
        <p:nvPicPr>
          <p:cNvPr id="10" name="Picture 7">
            <a:extLst>
              <a:ext uri="{FF2B5EF4-FFF2-40B4-BE49-F238E27FC236}">
                <a16:creationId xmlns:a16="http://schemas.microsoft.com/office/drawing/2014/main" id="{A302AF13-CCC6-A501-7F8F-FE28784FF3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348897"/>
            <a:ext cx="1168864" cy="1163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Obraz 6">
            <a:extLst>
              <a:ext uri="{FF2B5EF4-FFF2-40B4-BE49-F238E27FC236}">
                <a16:creationId xmlns:a16="http://schemas.microsoft.com/office/drawing/2014/main" id="{02ED1F45-D97F-D275-C1C5-3930364F987B}"/>
              </a:ext>
            </a:extLst>
          </p:cNvPr>
          <p:cNvPicPr>
            <a:picLocks noChangeAspect="1"/>
          </p:cNvPicPr>
          <p:nvPr/>
        </p:nvPicPr>
        <p:blipFill>
          <a:blip r:embed="rId3"/>
          <a:stretch>
            <a:fillRect/>
          </a:stretch>
        </p:blipFill>
        <p:spPr>
          <a:xfrm>
            <a:off x="417034" y="2276872"/>
            <a:ext cx="1701932" cy="1692607"/>
          </a:xfrm>
          <a:prstGeom prst="rect">
            <a:avLst/>
          </a:prstGeom>
        </p:spPr>
      </p:pic>
    </p:spTree>
    <p:extLst>
      <p:ext uri="{BB962C8B-B14F-4D97-AF65-F5344CB8AC3E}">
        <p14:creationId xmlns:p14="http://schemas.microsoft.com/office/powerpoint/2010/main" val="1489393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CF0B551-4604-068F-76D1-5A4640E71BC0}"/>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7A8F03B7-4810-79B6-344B-81CDB74BE400}"/>
              </a:ext>
            </a:extLst>
          </p:cNvPr>
          <p:cNvSpPr txBox="1"/>
          <p:nvPr/>
        </p:nvSpPr>
        <p:spPr>
          <a:xfrm>
            <a:off x="0" y="980728"/>
            <a:ext cx="9144000" cy="1169551"/>
          </a:xfrm>
          <a:prstGeom prst="rect">
            <a:avLst/>
          </a:prstGeom>
          <a:noFill/>
        </p:spPr>
        <p:txBody>
          <a:bodyPr wrap="square">
            <a:spAutoFit/>
          </a:bodyPr>
          <a:lstStyle/>
          <a:p>
            <a:pPr marL="457200" lvl="1" indent="0">
              <a:buClr>
                <a:schemeClr val="tx1"/>
              </a:buClr>
              <a:buNone/>
            </a:pPr>
            <a:endParaRPr lang="pl-PL" sz="1400" dirty="0"/>
          </a:p>
          <a:p>
            <a:pPr marL="457200" lvl="1" indent="0">
              <a:buClr>
                <a:schemeClr val="tx1"/>
              </a:buClr>
              <a:buNone/>
            </a:pPr>
            <a:r>
              <a:rPr lang="pl-PL" sz="1400" b="1" dirty="0"/>
              <a:t>Terminal Paliw w Piotrkowie Trybunalskim przystosowany jest w chwili obecnej do dystrybucji ośmiu gatunków paliw:</a:t>
            </a:r>
          </a:p>
          <a:p>
            <a:pPr lvl="1">
              <a:buClr>
                <a:schemeClr val="tx1"/>
              </a:buClr>
            </a:pPr>
            <a:endParaRPr lang="pl-PL" sz="1400" dirty="0"/>
          </a:p>
          <a:p>
            <a:pPr marL="457200" lvl="1" indent="0">
              <a:buClr>
                <a:schemeClr val="tx1"/>
              </a:buClr>
              <a:buNone/>
            </a:pPr>
            <a:r>
              <a:rPr lang="pl-PL" sz="1400" b="1" dirty="0"/>
              <a:t>LPG - Skroplony Gaz Petrochemiczny, Propan, Butan.</a:t>
            </a:r>
          </a:p>
        </p:txBody>
      </p:sp>
      <p:sp>
        <p:nvSpPr>
          <p:cNvPr id="11" name="pole tekstowe 10">
            <a:extLst>
              <a:ext uri="{FF2B5EF4-FFF2-40B4-BE49-F238E27FC236}">
                <a16:creationId xmlns:a16="http://schemas.microsoft.com/office/drawing/2014/main" id="{3F8A999C-B345-653B-7E62-A33CDD41DF70}"/>
              </a:ext>
            </a:extLst>
          </p:cNvPr>
          <p:cNvSpPr txBox="1"/>
          <p:nvPr/>
        </p:nvSpPr>
        <p:spPr>
          <a:xfrm>
            <a:off x="2085230" y="2659559"/>
            <a:ext cx="6858000" cy="769441"/>
          </a:xfrm>
          <a:prstGeom prst="rect">
            <a:avLst/>
          </a:prstGeom>
          <a:noFill/>
        </p:spPr>
        <p:txBody>
          <a:bodyPr wrap="square">
            <a:spAutoFit/>
          </a:bodyPr>
          <a:lstStyle/>
          <a:p>
            <a:pPr algn="just"/>
            <a:r>
              <a:rPr lang="pl-PL" sz="1100" b="1" dirty="0">
                <a:solidFill>
                  <a:schemeClr val="tx1"/>
                </a:solidFill>
                <a:latin typeface="Arial" panose="020B0604020202020204" pitchFamily="34" charset="0"/>
                <a:cs typeface="Arial" panose="020B0604020202020204" pitchFamily="34" charset="0"/>
              </a:rPr>
              <a:t>Materiał skrajnie łatwopalny. </a:t>
            </a:r>
            <a:r>
              <a:rPr lang="pl-PL" sz="1100" dirty="0">
                <a:solidFill>
                  <a:schemeClr val="tx1"/>
                </a:solidFill>
                <a:latin typeface="Arial" panose="020B0604020202020204" pitchFamily="34" charset="0"/>
                <a:cs typeface="Arial" panose="020B0604020202020204" pitchFamily="34" charset="0"/>
              </a:rPr>
              <a:t>Materiał jest cieczą o temperaturze zapłonu poniżej 0ºC i temperaturze wrzenia poniżej  35ºC, lub jest gazem lub mieszaniną gazów (włączając gazy skroplone), które łatwo zapalają się w powietrzu pod normalnym ciśnieniem i w temperaturze pokojowej. Unikać jakichkolwiek kontaktów ze źródłem ognia oraz unikać tworzenia się mieszanin z powietrzem.</a:t>
            </a:r>
          </a:p>
        </p:txBody>
      </p:sp>
      <p:pic>
        <p:nvPicPr>
          <p:cNvPr id="12" name="Picture 6">
            <a:extLst>
              <a:ext uri="{FF2B5EF4-FFF2-40B4-BE49-F238E27FC236}">
                <a16:creationId xmlns:a16="http://schemas.microsoft.com/office/drawing/2014/main" id="{F45A927B-379C-2879-FAF6-9F905E4FE4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308" y="2457051"/>
            <a:ext cx="1230388" cy="1224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Obraz 2">
            <a:extLst>
              <a:ext uri="{FF2B5EF4-FFF2-40B4-BE49-F238E27FC236}">
                <a16:creationId xmlns:a16="http://schemas.microsoft.com/office/drawing/2014/main" id="{373B6319-8D6C-5634-5F43-A4EC85CA7A82}"/>
              </a:ext>
            </a:extLst>
          </p:cNvPr>
          <p:cNvPicPr>
            <a:picLocks noChangeAspect="1"/>
          </p:cNvPicPr>
          <p:nvPr/>
        </p:nvPicPr>
        <p:blipFill>
          <a:blip r:embed="rId3"/>
          <a:stretch>
            <a:fillRect/>
          </a:stretch>
        </p:blipFill>
        <p:spPr>
          <a:xfrm>
            <a:off x="611561" y="4154925"/>
            <a:ext cx="1224135" cy="1224135"/>
          </a:xfrm>
          <a:prstGeom prst="rect">
            <a:avLst/>
          </a:prstGeom>
        </p:spPr>
      </p:pic>
      <p:sp>
        <p:nvSpPr>
          <p:cNvPr id="10" name="pole tekstowe 9">
            <a:extLst>
              <a:ext uri="{FF2B5EF4-FFF2-40B4-BE49-F238E27FC236}">
                <a16:creationId xmlns:a16="http://schemas.microsoft.com/office/drawing/2014/main" id="{D244778E-EECD-44E1-C850-646FC064FAA9}"/>
              </a:ext>
            </a:extLst>
          </p:cNvPr>
          <p:cNvSpPr txBox="1"/>
          <p:nvPr/>
        </p:nvSpPr>
        <p:spPr>
          <a:xfrm>
            <a:off x="2085230" y="4437112"/>
            <a:ext cx="6264696" cy="769441"/>
          </a:xfrm>
          <a:prstGeom prst="rect">
            <a:avLst/>
          </a:prstGeom>
          <a:noFill/>
        </p:spPr>
        <p:txBody>
          <a:bodyPr wrap="square" rtlCol="0">
            <a:spAutoFit/>
          </a:bodyPr>
          <a:lstStyle/>
          <a:p>
            <a:r>
              <a:rPr lang="pl-PL" sz="1100" b="1" dirty="0">
                <a:latin typeface="Arial" panose="020B0604020202020204" pitchFamily="34" charset="0"/>
                <a:cs typeface="Arial" panose="020B0604020202020204" pitchFamily="34" charset="0"/>
              </a:rPr>
              <a:t>Zawiera gaz pod ciśnieniem: ogrzanie grozi wybuchem.   </a:t>
            </a:r>
            <a:r>
              <a:rPr lang="pl-PL" sz="1100" dirty="0">
                <a:latin typeface="Arial" panose="020B0604020202020204" pitchFamily="34" charset="0"/>
                <a:cs typeface="Arial" panose="020B0604020202020204" pitchFamily="34" charset="0"/>
              </a:rPr>
              <a:t>Gazy pod ciśnieniem to materiały znajdujące się w naczyniu pod ciśnieniem 200kPa lub większym w temperaturze </a:t>
            </a:r>
            <a:r>
              <a:rPr lang="pl-PL" sz="1100" b="0" i="0" dirty="0">
                <a:solidFill>
                  <a:srgbClr val="333333"/>
                </a:solidFill>
                <a:effectLst/>
                <a:latin typeface="Helvetica Neue"/>
              </a:rPr>
              <a:t>20°C lub w postaci ciekłej, ciekłej i schłodzonej. Obejmują gazy; sprężone, skroplone, rozpuszczone, skroplone schłodzone. </a:t>
            </a:r>
            <a:endParaRPr lang="pl-PL"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16140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E2C723B-5072-B263-49D5-E24DBDFB7353}"/>
              </a:ext>
            </a:extLst>
          </p:cNvPr>
          <p:cNvSpPr>
            <a:spLocks noGrp="1"/>
          </p:cNvSpPr>
          <p:nvPr>
            <p:ph type="title"/>
          </p:nvPr>
        </p:nvSpPr>
        <p:spPr/>
        <p:txBody>
          <a:bodyPr>
            <a:normAutofit/>
          </a:bodyPr>
          <a:lstStyle/>
          <a:p>
            <a:r>
              <a:rPr lang="pl-PL" sz="1350" b="1" dirty="0">
                <a:solidFill>
                  <a:srgbClr val="FF0000"/>
                </a:solidFill>
              </a:rPr>
              <a:t>UNIMOT Terminale Sp. z o.o. </a:t>
            </a:r>
          </a:p>
        </p:txBody>
      </p:sp>
      <p:sp>
        <p:nvSpPr>
          <p:cNvPr id="5" name="pole tekstowe 4">
            <a:extLst>
              <a:ext uri="{FF2B5EF4-FFF2-40B4-BE49-F238E27FC236}">
                <a16:creationId xmlns:a16="http://schemas.microsoft.com/office/drawing/2014/main" id="{C8912294-58AE-BC1F-DEC8-01AAA01228C0}"/>
              </a:ext>
            </a:extLst>
          </p:cNvPr>
          <p:cNvSpPr txBox="1"/>
          <p:nvPr/>
        </p:nvSpPr>
        <p:spPr>
          <a:xfrm>
            <a:off x="467544" y="1484784"/>
            <a:ext cx="7638632" cy="5078313"/>
          </a:xfrm>
          <a:prstGeom prst="rect">
            <a:avLst/>
          </a:prstGeom>
          <a:noFill/>
        </p:spPr>
        <p:txBody>
          <a:bodyPr wrap="square">
            <a:spAutoFit/>
          </a:bodyPr>
          <a:lstStyle/>
          <a:p>
            <a:pPr marL="342900" lvl="2" indent="-342900">
              <a:buClr>
                <a:srgbClr val="C00000"/>
              </a:buClr>
              <a:buFont typeface="Wingdings 2" pitchFamily="18" charset="2"/>
              <a:buChar char="¢"/>
            </a:pPr>
            <a:r>
              <a:rPr lang="pl-PL" sz="1200" b="1" dirty="0"/>
              <a:t>ZASADY ALARMOWANIE I EWAKUACJI NA TERENIE TERMINALA PALIW </a:t>
            </a:r>
          </a:p>
          <a:p>
            <a:pPr marL="400050" lvl="2" indent="0">
              <a:buClr>
                <a:srgbClr val="C00000"/>
              </a:buClr>
              <a:buNone/>
            </a:pPr>
            <a:endParaRPr lang="pl-PL" sz="1200" i="1" dirty="0">
              <a:solidFill>
                <a:srgbClr val="FF0000"/>
              </a:solidFill>
            </a:endParaRPr>
          </a:p>
          <a:p>
            <a:pPr marL="628650" lvl="1" indent="-171450">
              <a:buFont typeface="Arial" panose="020B0604020202020204" pitchFamily="34" charset="0"/>
              <a:buChar char="•"/>
            </a:pPr>
            <a:r>
              <a:rPr lang="x-none" sz="1200" dirty="0"/>
              <a:t>Osoba, która pierwsza zauważy na terenie Terminala </a:t>
            </a:r>
            <a:r>
              <a:rPr lang="pl-PL" sz="1200" dirty="0"/>
              <a:t>Paliw </a:t>
            </a:r>
            <a:r>
              <a:rPr lang="x-none" sz="1200" dirty="0"/>
              <a:t>pożar lub inne zagrożenie</a:t>
            </a:r>
            <a:r>
              <a:rPr lang="pl-PL" sz="1200" dirty="0"/>
              <a:t>,</a:t>
            </a:r>
            <a:r>
              <a:rPr lang="x-none" sz="1200" dirty="0"/>
              <a:t> zobowiązana jest zaalarmować </a:t>
            </a:r>
            <a:r>
              <a:rPr lang="pl-PL" sz="1200" dirty="0"/>
              <a:t>w pierwszej kolejności obsługę Terminala oraz STRAŻ </a:t>
            </a:r>
            <a:r>
              <a:rPr lang="x-none" sz="1200" dirty="0"/>
              <a:t>poprzez telefon</a:t>
            </a:r>
            <a:r>
              <a:rPr lang="pl-PL" sz="1200" dirty="0"/>
              <a:t>:</a:t>
            </a:r>
          </a:p>
          <a:p>
            <a:pPr marL="457200" lvl="1" indent="0">
              <a:buNone/>
            </a:pPr>
            <a:endParaRPr lang="pl-PL" sz="1200" dirty="0"/>
          </a:p>
          <a:p>
            <a:pPr marL="57150" indent="0">
              <a:buNone/>
            </a:pPr>
            <a:r>
              <a:rPr lang="pl-PL" sz="1200" b="1" dirty="0">
                <a:solidFill>
                  <a:srgbClr val="FF0000"/>
                </a:solidFill>
              </a:rPr>
              <a:t>		telefon alarmowy 998 i 112 </a:t>
            </a:r>
            <a:r>
              <a:rPr lang="pl-PL" sz="1200" dirty="0">
                <a:solidFill>
                  <a:srgbClr val="FF0000"/>
                </a:solidFill>
              </a:rPr>
              <a:t>(z telefonów komórkowych)       </a:t>
            </a:r>
          </a:p>
          <a:p>
            <a:pPr marL="57150" indent="0">
              <a:buNone/>
            </a:pPr>
            <a:r>
              <a:rPr lang="pl-PL" sz="1200" b="1" dirty="0">
                <a:solidFill>
                  <a:srgbClr val="FF0000"/>
                </a:solidFill>
              </a:rPr>
              <a:t>              </a:t>
            </a:r>
          </a:p>
          <a:p>
            <a:pPr marL="57150" indent="0">
              <a:buNone/>
            </a:pPr>
            <a:r>
              <a:rPr lang="pl-PL" sz="1200" b="1" dirty="0">
                <a:solidFill>
                  <a:srgbClr val="FF0000"/>
                </a:solidFill>
              </a:rPr>
              <a:t>		telefon do pracowników Terminala Paliw Wewnętrzny 05 lub 06</a:t>
            </a:r>
          </a:p>
          <a:p>
            <a:pPr marL="57150" indent="0">
              <a:buNone/>
            </a:pPr>
            <a:r>
              <a:rPr lang="pl-PL" sz="1200" b="1" dirty="0">
                <a:solidFill>
                  <a:prstClr val="black"/>
                </a:solidFill>
              </a:rPr>
              <a:t>	</a:t>
            </a:r>
            <a:endParaRPr lang="pl-PL" sz="1200" dirty="0"/>
          </a:p>
          <a:p>
            <a:pPr marL="628650" lvl="1" indent="-171450">
              <a:buFont typeface="Arial" panose="020B0604020202020204" pitchFamily="34" charset="0"/>
              <a:buChar char="•"/>
            </a:pPr>
            <a:r>
              <a:rPr lang="x-none" sz="1200" dirty="0"/>
              <a:t>Osoby znajdujące się na terenie Terminala Paliw, nie biorące udziału w likwidacji zagrożenia, w przypadku usłyszenia lokalnej sygnalizacji alarmowej</a:t>
            </a:r>
            <a:r>
              <a:rPr lang="pl-PL" sz="1200" dirty="0"/>
              <a:t>(sygnał modulowany ogłoszenie ewakuacji; sygnał ciągły odwołanie ewakuacji)</a:t>
            </a:r>
            <a:r>
              <a:rPr lang="x-none" sz="1200" dirty="0"/>
              <a:t> lub powiadomione o wszczętym alarmie </a:t>
            </a:r>
            <a:r>
              <a:rPr lang="pl-PL" sz="1200" dirty="0"/>
              <a:t>(„UWAGA. OGŁASZAM ALARM NA TERENIE TERMINALA PALIW”) </a:t>
            </a:r>
            <a:r>
              <a:rPr lang="x-none" sz="1200" dirty="0"/>
              <a:t>przez dyspozytora lub osobę pełniącą obowiązki kierownika Terminala, zobowiązane są do niezwłocznej ewakuacji na punkt zborny lub inne miejsce wyznaczone przez kierującego akcją.</a:t>
            </a:r>
            <a:endParaRPr lang="pl-PL" sz="1200" dirty="0"/>
          </a:p>
          <a:p>
            <a:pPr marL="457200" lvl="1" indent="0">
              <a:buNone/>
            </a:pPr>
            <a:endParaRPr lang="pl-PL" sz="1200" dirty="0"/>
          </a:p>
          <a:p>
            <a:pPr marL="628650" lvl="1" indent="-171450">
              <a:buFont typeface="Arial" panose="020B0604020202020204" pitchFamily="34" charset="0"/>
              <a:buChar char="•"/>
            </a:pPr>
            <a:r>
              <a:rPr lang="x-none" sz="1200" b="1" dirty="0"/>
              <a:t>Kierowcy </a:t>
            </a:r>
            <a:r>
              <a:rPr lang="pl-PL" sz="1200" b="1" dirty="0"/>
              <a:t>auto</a:t>
            </a:r>
            <a:r>
              <a:rPr lang="x-none" sz="1200" b="1" dirty="0"/>
              <a:t>cystern znajdujących się na terenie nalewni </a:t>
            </a:r>
            <a:r>
              <a:rPr lang="x-none" sz="1200" dirty="0"/>
              <a:t>zobowiązani </a:t>
            </a:r>
            <a:r>
              <a:rPr lang="pl-PL" sz="1200" dirty="0"/>
              <a:t>są:                                                                  </a:t>
            </a:r>
            <a:r>
              <a:rPr lang="x-none" sz="1200" dirty="0"/>
              <a:t>natychmiast przerwać nalew za pomocą przycisku awaryjnego „STOP” i udać się na punkt zborny lub inne miejsce wyznaczone przez kierującego akcją (ewentualnie</a:t>
            </a:r>
            <a:r>
              <a:rPr lang="pl-PL" sz="1200" dirty="0"/>
              <a:t> </a:t>
            </a:r>
            <a:r>
              <a:rPr lang="x-none" sz="1200" dirty="0"/>
              <a:t>– o ile nie będzie to zagrażać bezpieczeństwu kierowcy – ewakuować </a:t>
            </a:r>
            <a:r>
              <a:rPr lang="pl-PL" sz="1200" dirty="0"/>
              <a:t>auto</a:t>
            </a:r>
            <a:r>
              <a:rPr lang="x-none" sz="1200" dirty="0"/>
              <a:t>cysternę).</a:t>
            </a:r>
            <a:endParaRPr lang="pl-PL" sz="1200" dirty="0"/>
          </a:p>
          <a:p>
            <a:pPr marL="628650" lvl="1" indent="-171450">
              <a:buFont typeface="Arial" panose="020B0604020202020204" pitchFamily="34" charset="0"/>
              <a:buChar char="•"/>
            </a:pPr>
            <a:endParaRPr lang="pl-PL" sz="1200" dirty="0"/>
          </a:p>
          <a:p>
            <a:pPr marL="628650" lvl="1" indent="-171450">
              <a:buFont typeface="Arial" panose="020B0604020202020204" pitchFamily="34" charset="0"/>
              <a:buChar char="•"/>
            </a:pPr>
            <a:r>
              <a:rPr lang="x-none" sz="1200" b="1" dirty="0"/>
              <a:t>Kierowcy </a:t>
            </a:r>
            <a:r>
              <a:rPr lang="pl-PL" sz="1200" b="1" dirty="0"/>
              <a:t>auto</a:t>
            </a:r>
            <a:r>
              <a:rPr lang="x-none" sz="1200" b="1" dirty="0"/>
              <a:t>cystern, oczekujący na załadunek</a:t>
            </a:r>
            <a:r>
              <a:rPr lang="x-none" sz="1200" dirty="0"/>
              <a:t> zobowiązani są:</a:t>
            </a:r>
            <a:endParaRPr lang="pl-PL" sz="1200" dirty="0"/>
          </a:p>
          <a:p>
            <a:pPr marL="0" lvl="0" indent="0">
              <a:buNone/>
            </a:pPr>
            <a:r>
              <a:rPr lang="pl-PL" sz="1200" dirty="0"/>
              <a:t>                 </a:t>
            </a:r>
            <a:r>
              <a:rPr lang="x-none" sz="1200" dirty="0"/>
              <a:t>opuścić kabinę samochodu i niezwłocznie udać się na punkt zborny,</a:t>
            </a:r>
            <a:r>
              <a:rPr lang="pl-PL" sz="1200" dirty="0"/>
              <a:t> </a:t>
            </a:r>
            <a:r>
              <a:rPr lang="x-none" sz="1200" dirty="0"/>
              <a:t>pozostawić pojazd otwarty a kluczyki w</a:t>
            </a:r>
            <a:r>
              <a:rPr lang="pl-PL" sz="1200" dirty="0"/>
              <a:t> </a:t>
            </a:r>
          </a:p>
          <a:p>
            <a:pPr marL="0" lvl="0" indent="0">
              <a:buNone/>
            </a:pPr>
            <a:r>
              <a:rPr lang="pl-PL" sz="1200" dirty="0"/>
              <a:t>                </a:t>
            </a:r>
            <a:r>
              <a:rPr lang="x-none" sz="1200" dirty="0"/>
              <a:t> stacyjce – silnik i wszystkie odbiorniki prądu wyłączone</a:t>
            </a:r>
            <a:r>
              <a:rPr lang="pl-PL" sz="1200" dirty="0"/>
              <a:t>.</a:t>
            </a:r>
          </a:p>
          <a:p>
            <a:pPr marL="457200" lvl="1" indent="0">
              <a:buNone/>
            </a:pPr>
            <a:endParaRPr lang="pl-PL" sz="1200" dirty="0"/>
          </a:p>
          <a:p>
            <a:pPr marL="628650" lvl="1" indent="-171450">
              <a:buFont typeface="Arial" panose="020B0604020202020204" pitchFamily="34" charset="0"/>
              <a:buChar char="•"/>
            </a:pPr>
            <a:r>
              <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rPr>
              <a:t>Po przybyciu pierwszej jednostki straży pożarnej osoba kierująca akcją ratowniczo-gaśniczą przekazuje dowodzenie przybyłemu dowódcy straży oraz udziela wszelkiej możliwej pomocy.</a:t>
            </a:r>
            <a:endParaRPr lang="pl-PL" sz="1200" dirty="0"/>
          </a:p>
          <a:p>
            <a:pPr marL="0" lvl="0" indent="0">
              <a:buNone/>
            </a:pPr>
            <a:endParaRPr lang="pl-PL" sz="1200" dirty="0"/>
          </a:p>
        </p:txBody>
      </p:sp>
    </p:spTree>
    <p:extLst>
      <p:ext uri="{BB962C8B-B14F-4D97-AF65-F5344CB8AC3E}">
        <p14:creationId xmlns:p14="http://schemas.microsoft.com/office/powerpoint/2010/main" val="19275113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7B6EDF-F7B0-E134-F929-2FDD4E0D6639}"/>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01C40ED4-70F9-140F-7F16-050A81FBCBC0}"/>
              </a:ext>
            </a:extLst>
          </p:cNvPr>
          <p:cNvSpPr>
            <a:spLocks noGrp="1"/>
          </p:cNvSpPr>
          <p:nvPr>
            <p:ph type="title"/>
          </p:nvPr>
        </p:nvSpPr>
        <p:spPr/>
        <p:txBody>
          <a:bodyPr>
            <a:normAutofit/>
          </a:bodyPr>
          <a:lstStyle/>
          <a:p>
            <a:r>
              <a:rPr lang="pl-PL" sz="1350" b="1" dirty="0">
                <a:solidFill>
                  <a:srgbClr val="FF0000"/>
                </a:solidFill>
              </a:rPr>
              <a:t>UNIMOT Terminale Sp. z o.o. </a:t>
            </a:r>
          </a:p>
        </p:txBody>
      </p:sp>
      <p:sp>
        <p:nvSpPr>
          <p:cNvPr id="5" name="pole tekstowe 4">
            <a:extLst>
              <a:ext uri="{FF2B5EF4-FFF2-40B4-BE49-F238E27FC236}">
                <a16:creationId xmlns:a16="http://schemas.microsoft.com/office/drawing/2014/main" id="{3AE1550C-8956-139A-AB42-88EFCE6C0AF5}"/>
              </a:ext>
            </a:extLst>
          </p:cNvPr>
          <p:cNvSpPr txBox="1"/>
          <p:nvPr/>
        </p:nvSpPr>
        <p:spPr>
          <a:xfrm>
            <a:off x="323528" y="980728"/>
            <a:ext cx="7638632" cy="461665"/>
          </a:xfrm>
          <a:prstGeom prst="rect">
            <a:avLst/>
          </a:prstGeom>
          <a:noFill/>
        </p:spPr>
        <p:txBody>
          <a:bodyPr wrap="square">
            <a:spAutoFit/>
          </a:bodyPr>
          <a:lstStyle/>
          <a:p>
            <a:pPr marL="342900" lvl="2" indent="-342900">
              <a:buClr>
                <a:srgbClr val="C00000"/>
              </a:buClr>
              <a:buFont typeface="Wingdings 2" pitchFamily="18" charset="2"/>
              <a:buChar char="¢"/>
            </a:pPr>
            <a:r>
              <a:rPr lang="pl-PL" sz="1200" b="1" dirty="0"/>
              <a:t>ZASADY ALARMOWANIE I EWAKUACJI NA TERENIE TERMINALA PALIW </a:t>
            </a:r>
          </a:p>
          <a:p>
            <a:pPr marL="400050" lvl="2" indent="0">
              <a:buClr>
                <a:srgbClr val="C00000"/>
              </a:buClr>
              <a:buNone/>
            </a:pPr>
            <a:endParaRPr lang="pl-PL" sz="1200" i="1" dirty="0">
              <a:solidFill>
                <a:srgbClr val="FF0000"/>
              </a:solidFill>
            </a:endParaRPr>
          </a:p>
        </p:txBody>
      </p:sp>
      <p:pic>
        <p:nvPicPr>
          <p:cNvPr id="3" name="Obraz 2">
            <a:extLst>
              <a:ext uri="{FF2B5EF4-FFF2-40B4-BE49-F238E27FC236}">
                <a16:creationId xmlns:a16="http://schemas.microsoft.com/office/drawing/2014/main" id="{578A5418-BE88-C13B-8527-B61645C78B5D}"/>
              </a:ext>
            </a:extLst>
          </p:cNvPr>
          <p:cNvPicPr>
            <a:picLocks noChangeAspect="1"/>
          </p:cNvPicPr>
          <p:nvPr/>
        </p:nvPicPr>
        <p:blipFill>
          <a:blip r:embed="rId2"/>
          <a:stretch>
            <a:fillRect/>
          </a:stretch>
        </p:blipFill>
        <p:spPr>
          <a:xfrm>
            <a:off x="389910" y="1211560"/>
            <a:ext cx="8364179" cy="5151402"/>
          </a:xfrm>
          <a:prstGeom prst="rect">
            <a:avLst/>
          </a:prstGeom>
        </p:spPr>
      </p:pic>
    </p:spTree>
    <p:extLst>
      <p:ext uri="{BB962C8B-B14F-4D97-AF65-F5344CB8AC3E}">
        <p14:creationId xmlns:p14="http://schemas.microsoft.com/office/powerpoint/2010/main" val="534946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CE57DA7-F0EC-F04D-A053-9EF4D7F8EF64}"/>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0467A086-46B8-F7BD-7212-B60FCF22A99B}"/>
              </a:ext>
            </a:extLst>
          </p:cNvPr>
          <p:cNvSpPr txBox="1"/>
          <p:nvPr/>
        </p:nvSpPr>
        <p:spPr>
          <a:xfrm>
            <a:off x="0" y="1556792"/>
            <a:ext cx="9144000" cy="2800767"/>
          </a:xfrm>
          <a:prstGeom prst="rect">
            <a:avLst/>
          </a:prstGeom>
          <a:noFill/>
        </p:spPr>
        <p:txBody>
          <a:bodyPr wrap="square">
            <a:spAutoFit/>
          </a:bodyPr>
          <a:lstStyle/>
          <a:p>
            <a:pPr marL="457200" lvl="1" indent="0" algn="ctr">
              <a:buNone/>
            </a:pPr>
            <a:r>
              <a:rPr lang="pl-PL" sz="1600" dirty="0"/>
              <a:t>Aktualne Zasady samoobsługowego odbioru paliw w Terminalach Paliw UNIMOT Terminale Sp. z o.o. przy wykorzystaniu kart zbliżeniowych, </a:t>
            </a:r>
          </a:p>
          <a:p>
            <a:pPr marL="457200" lvl="1" indent="0" algn="ctr">
              <a:buNone/>
            </a:pPr>
            <a:r>
              <a:rPr lang="pl-PL" sz="1600" dirty="0"/>
              <a:t>znajdują się na stronie internetowej</a:t>
            </a:r>
            <a:r>
              <a:rPr lang="pl-PL" sz="1600" kern="100" dirty="0">
                <a:solidFill>
                  <a:schemeClr val="tx1"/>
                </a:solidFill>
                <a:effectLst/>
                <a:ea typeface="Lato" panose="020F0502020204030203" pitchFamily="34" charset="0"/>
                <a:cs typeface="Lato" panose="020F0502020204030203" pitchFamily="34" charset="0"/>
                <a:hlinkClick r:id="rId2">
                  <a:extLst>
                    <a:ext uri="{A12FA001-AC4F-418D-AE19-62706E023703}">
                      <ahyp:hlinkClr xmlns:ahyp="http://schemas.microsoft.com/office/drawing/2018/hyperlinkcolor" val="tx"/>
                    </a:ext>
                  </a:extLst>
                </a:hlinkClick>
              </a:rPr>
              <a:t> </a:t>
            </a:r>
            <a:r>
              <a:rPr lang="pl-PL" sz="1600" b="1" kern="100" dirty="0">
                <a:solidFill>
                  <a:schemeClr val="tx1"/>
                </a:solidFill>
                <a:effectLst/>
                <a:ea typeface="Lato" panose="020F0502020204030203" pitchFamily="34" charset="0"/>
                <a:cs typeface="Lato" panose="020F0502020204030203" pitchFamily="34" charset="0"/>
                <a:hlinkClick r:id="rId2">
                  <a:extLst>
                    <a:ext uri="{A12FA001-AC4F-418D-AE19-62706E023703}">
                      <ahyp:hlinkClr xmlns:ahyp="http://schemas.microsoft.com/office/drawing/2018/hyperlinkcolor" val="tx"/>
                    </a:ext>
                  </a:extLst>
                </a:hlinkClick>
              </a:rPr>
              <a:t>www.terminale.unimot.pl/o-nas/pliki-do-pobrania</a:t>
            </a:r>
            <a:r>
              <a:rPr lang="pl-PL" sz="1600" b="1" kern="100" dirty="0">
                <a:solidFill>
                  <a:schemeClr val="tx1"/>
                </a:solidFill>
                <a:effectLst/>
                <a:ea typeface="Lato" panose="020F0502020204030203" pitchFamily="34" charset="0"/>
                <a:cs typeface="Lato" panose="020F0502020204030203" pitchFamily="34" charset="0"/>
              </a:rPr>
              <a:t> </a:t>
            </a:r>
          </a:p>
          <a:p>
            <a:pPr marL="457200" lvl="1" indent="0" algn="ctr">
              <a:buNone/>
            </a:pPr>
            <a:endParaRPr lang="pl-PL" sz="1600" b="1" dirty="0"/>
          </a:p>
          <a:p>
            <a:pPr marL="457200" lvl="1" indent="0" algn="ctr">
              <a:buNone/>
            </a:pPr>
            <a:r>
              <a:rPr lang="pl-PL" sz="1600" b="1" dirty="0"/>
              <a:t>Szkolenie dla kierowców autocystern dostępne również online na powyższym adresie.</a:t>
            </a:r>
          </a:p>
          <a:p>
            <a:pPr marL="457200" lvl="1" indent="0" algn="ctr">
              <a:buNone/>
            </a:pPr>
            <a:endParaRPr lang="pl-PL" sz="1600" dirty="0"/>
          </a:p>
          <a:p>
            <a:pPr marL="457200" lvl="1" indent="0" algn="ctr">
              <a:buNone/>
            </a:pPr>
            <a:r>
              <a:rPr lang="pl-PL" sz="1600" dirty="0"/>
              <a:t>UNIMOT Terminale Sp. z o.o. zastrzega sobie prawo dokonywania zmian niniejszego dokumentu. </a:t>
            </a:r>
          </a:p>
          <a:p>
            <a:pPr marL="457200" lvl="1" indent="0" algn="ctr">
              <a:buNone/>
            </a:pPr>
            <a:endParaRPr lang="pl-PL" sz="1600" dirty="0"/>
          </a:p>
          <a:p>
            <a:pPr marL="457200" lvl="1" indent="0" algn="ctr">
              <a:buNone/>
            </a:pPr>
            <a:r>
              <a:rPr lang="pl-PL" sz="1600" dirty="0"/>
              <a:t>O zmianach i terminach ich wprowadzania UNIMOT Terminale Sp. z o.o. będzie informowała komunikatem zamieszczonym na stronie internetowej www.unimotterminale.pl oraz </a:t>
            </a:r>
          </a:p>
          <a:p>
            <a:pPr marL="457200" lvl="1" indent="0" algn="ctr">
              <a:buNone/>
            </a:pPr>
            <a:r>
              <a:rPr lang="pl-PL" sz="1600" dirty="0"/>
              <a:t>na kioskach multimedialnych, nie później niż na 7 dni przed wejściem w życie zmian. </a:t>
            </a:r>
          </a:p>
        </p:txBody>
      </p:sp>
    </p:spTree>
    <p:extLst>
      <p:ext uri="{BB962C8B-B14F-4D97-AF65-F5344CB8AC3E}">
        <p14:creationId xmlns:p14="http://schemas.microsoft.com/office/powerpoint/2010/main" val="3891095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EAA5BA3-6671-8DDC-99E9-95E430A8F0AD}"/>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BED59309-5781-20C0-08EB-9CEC8A009A4E}"/>
              </a:ext>
            </a:extLst>
          </p:cNvPr>
          <p:cNvSpPr txBox="1"/>
          <p:nvPr/>
        </p:nvSpPr>
        <p:spPr>
          <a:xfrm>
            <a:off x="-2884" y="1340768"/>
            <a:ext cx="9146883" cy="5047536"/>
          </a:xfrm>
          <a:prstGeom prst="rect">
            <a:avLst/>
          </a:prstGeom>
          <a:noFill/>
        </p:spPr>
        <p:txBody>
          <a:bodyPr wrap="square">
            <a:spAutoFit/>
          </a:bodyPr>
          <a:lstStyle/>
          <a:p>
            <a:pPr lvl="0"/>
            <a:r>
              <a:rPr lang="pl-PL" sz="1400" b="1" dirty="0">
                <a:solidFill>
                  <a:prstClr val="black"/>
                </a:solidFill>
              </a:rPr>
              <a:t>OGÓLNE ZASADY BEZPIECZEŃSTWA OBOWIĄZUJĄCE NA TERENIE TERMINALI PALIW UNIMOT TERMINALE: </a:t>
            </a:r>
          </a:p>
          <a:p>
            <a:pPr marL="457200" lvl="1" indent="0" algn="just">
              <a:buNone/>
            </a:pPr>
            <a:endParaRPr lang="pl-PL" sz="1400" dirty="0"/>
          </a:p>
          <a:p>
            <a:pPr marL="628650" lvl="1" indent="-171450" algn="just">
              <a:buClr>
                <a:schemeClr val="tx1"/>
              </a:buClr>
              <a:buFont typeface="Arial" panose="020B0604020202020204" pitchFamily="34" charset="0"/>
              <a:buChar char="•"/>
            </a:pPr>
            <a:r>
              <a:rPr lang="pl-PL" sz="1400" dirty="0"/>
              <a:t>Na teren Terminala może wjechać tylko autocysterna posiadająca aktualne dopuszczenia, przeglądy oraz wyposażenie i oznakowanie zgodne z przepisami Umowy Europejskiej, dotyczącej międzynarodowego przewozu drogowego towarów niebezpiecznych (ADR) na zlecenie klienta UNIMOT Terminale Sp. z o.o. </a:t>
            </a:r>
          </a:p>
          <a:p>
            <a:pPr marL="457200" lvl="1" indent="0" algn="just">
              <a:buClr>
                <a:schemeClr val="tx1"/>
              </a:buClr>
              <a:buNone/>
            </a:pPr>
            <a:endParaRPr lang="pl-PL" sz="1400" dirty="0"/>
          </a:p>
          <a:p>
            <a:pPr marL="628650" lvl="1" indent="-171450" algn="just">
              <a:buClr>
                <a:schemeClr val="tx1"/>
              </a:buClr>
              <a:buFont typeface="Arial" panose="020B0604020202020204" pitchFamily="34" charset="0"/>
              <a:buChar char="•"/>
            </a:pPr>
            <a:r>
              <a:rPr lang="pl-PL" sz="1400" dirty="0"/>
              <a:t>Wjazd na teren Terminali Paliw UNIMOT Terminale oraz samoobsługowa realizacja odbioru paliw odbywa się na podstawie ważnych: </a:t>
            </a:r>
          </a:p>
          <a:p>
            <a:pPr marL="1028700" lvl="2" indent="-171450" algn="just">
              <a:buFont typeface="Arial" panose="020B0604020202020204" pitchFamily="34" charset="0"/>
              <a:buChar char="•"/>
            </a:pPr>
            <a:r>
              <a:rPr lang="pl-PL" sz="1400" dirty="0"/>
              <a:t>KARTY KIEROWCY (zabezpieczonej 4 – cyfrowym kodem PIN),</a:t>
            </a:r>
          </a:p>
          <a:p>
            <a:pPr marL="1028700" lvl="2" indent="-171450" algn="just">
              <a:buFont typeface="Arial" panose="020B0604020202020204" pitchFamily="34" charset="0"/>
              <a:buChar char="•"/>
            </a:pPr>
            <a:r>
              <a:rPr lang="pl-PL" sz="1400" dirty="0"/>
              <a:t>KARTY POJAZDÓW (ciągnik, autocysterna, naczepa, przyczepa),</a:t>
            </a:r>
          </a:p>
          <a:p>
            <a:pPr marL="1028700" lvl="2" indent="-171450" algn="just">
              <a:buFont typeface="Arial" panose="020B0604020202020204" pitchFamily="34" charset="0"/>
              <a:buChar char="•"/>
            </a:pPr>
            <a:r>
              <a:rPr lang="pl-PL" sz="1400" dirty="0"/>
              <a:t>ZLECENIA przesłanego przez Klienta, widocznego na ekranie Kiosku Multimedialnym.</a:t>
            </a:r>
          </a:p>
          <a:p>
            <a:pPr marL="857250" lvl="2" indent="0" algn="just">
              <a:buNone/>
            </a:pPr>
            <a:endParaRPr lang="pl-PL" sz="1400" dirty="0"/>
          </a:p>
          <a:p>
            <a:pPr marL="628650" lvl="1" indent="-171450" algn="just">
              <a:buClr>
                <a:schemeClr val="tx1"/>
              </a:buClr>
              <a:buFont typeface="Arial" panose="020B0604020202020204" pitchFamily="34" charset="0"/>
              <a:buChar char="•"/>
            </a:pPr>
            <a:r>
              <a:rPr lang="pl-PL" sz="1400" dirty="0"/>
              <a:t>Karta Kierowcy jest kartą nieaktywną. Aktywacja następuje po odbyciu przez Kierowcę szkolenia z zasad obowiązujących na terenie Terminali Paliw UNIMOT Terminale oraz po przez kontakt z CBOK w celu przypisania karty do kierowcy. </a:t>
            </a:r>
          </a:p>
          <a:p>
            <a:pPr marL="457200" lvl="1" indent="0" algn="just">
              <a:buClr>
                <a:schemeClr val="tx1"/>
              </a:buClr>
              <a:buNone/>
            </a:pPr>
            <a:endParaRPr lang="pl-PL" sz="1400" dirty="0"/>
          </a:p>
          <a:p>
            <a:pPr marL="628650" lvl="1" indent="-171450" algn="just">
              <a:buClr>
                <a:schemeClr val="tx1"/>
              </a:buClr>
              <a:buFont typeface="Arial" panose="020B0604020202020204" pitchFamily="34" charset="0"/>
              <a:buChar char="•"/>
            </a:pPr>
            <a:r>
              <a:rPr lang="pl-PL" sz="1400" dirty="0"/>
              <a:t>Ważność Karty Kierowcy jest ograniczona do 3 lat, po tym terminie karta jest automatycznie blokowana.</a:t>
            </a:r>
          </a:p>
          <a:p>
            <a:pPr marL="457200" lvl="1" indent="0" algn="just">
              <a:buClr>
                <a:schemeClr val="tx1"/>
              </a:buClr>
              <a:buNone/>
            </a:pPr>
            <a:endParaRPr lang="pl-PL" sz="1400" dirty="0"/>
          </a:p>
          <a:p>
            <a:pPr marL="628650" lvl="1" indent="-171450" algn="just">
              <a:buClr>
                <a:schemeClr val="tx1"/>
              </a:buClr>
              <a:buFont typeface="Arial" panose="020B0604020202020204" pitchFamily="34" charset="0"/>
              <a:buChar char="•"/>
            </a:pPr>
            <a:r>
              <a:rPr lang="pl-PL" sz="1400" dirty="0"/>
              <a:t>Zablokowana Karta Kierowcy wymaga ponownej aktywacji poprzez złożenie nowych wniosków do CBOK.</a:t>
            </a:r>
          </a:p>
          <a:p>
            <a:pPr marL="457200" lvl="1" indent="0" algn="just">
              <a:buClr>
                <a:schemeClr val="tx1"/>
              </a:buClr>
              <a:buNone/>
            </a:pPr>
            <a:endParaRPr lang="pl-PL" sz="1400" dirty="0"/>
          </a:p>
          <a:p>
            <a:pPr marL="628650" lvl="1" indent="-171450" algn="just">
              <a:buClr>
                <a:schemeClr val="tx1"/>
              </a:buClr>
              <a:buFont typeface="Arial" panose="020B0604020202020204" pitchFamily="34" charset="0"/>
              <a:buChar char="•"/>
            </a:pPr>
            <a:r>
              <a:rPr lang="pl-PL" sz="1400" dirty="0"/>
              <a:t>W przypadku zagubienia lub kradzieży Karty Kierowcy / Karty Pojazdu, Kierowca lub Przewoźnik zobowiązany jest do niezwłocznego powiadomienia o tym fakcie telefonicznie CBOK, celem zablokowania karty oraz przesłania wniosku o wydanie/aktualizację karty kierowcy lub pojazdu z zaznaczeniem opcji zablokowanie karty. </a:t>
            </a:r>
          </a:p>
        </p:txBody>
      </p:sp>
    </p:spTree>
    <p:extLst>
      <p:ext uri="{BB962C8B-B14F-4D97-AF65-F5344CB8AC3E}">
        <p14:creationId xmlns:p14="http://schemas.microsoft.com/office/powerpoint/2010/main" val="739691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50064DF-64FD-31C9-B0B0-F253A645BD1E}"/>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8CB1CD40-809F-7B5A-C52C-FBDAA92FE66C}"/>
              </a:ext>
            </a:extLst>
          </p:cNvPr>
          <p:cNvSpPr txBox="1"/>
          <p:nvPr/>
        </p:nvSpPr>
        <p:spPr>
          <a:xfrm>
            <a:off x="7238" y="1340768"/>
            <a:ext cx="9136762" cy="2739211"/>
          </a:xfrm>
          <a:prstGeom prst="rect">
            <a:avLst/>
          </a:prstGeom>
          <a:noFill/>
        </p:spPr>
        <p:txBody>
          <a:bodyPr wrap="square">
            <a:spAutoFit/>
          </a:bodyPr>
          <a:lstStyle/>
          <a:p>
            <a:r>
              <a:rPr lang="pl-PL" sz="1400" b="1" dirty="0"/>
              <a:t>OGÓLNE ZASADY BEZPIECZEŃSTWA OBOWIĄZUJĄCE NA TERENIE TERMINALI PALIW UNIMOT Terminale: </a:t>
            </a:r>
          </a:p>
          <a:p>
            <a:pPr marL="457200" lvl="1" indent="0">
              <a:buNone/>
            </a:pPr>
            <a:endParaRPr lang="pl-PL" sz="1400" dirty="0"/>
          </a:p>
          <a:p>
            <a:pPr marL="457200" lvl="1" indent="0">
              <a:buClr>
                <a:srgbClr val="C00000"/>
              </a:buClr>
              <a:buNone/>
            </a:pPr>
            <a:endParaRPr lang="pl-PL" sz="1400" b="1" dirty="0"/>
          </a:p>
          <a:p>
            <a:pPr marL="628650" lvl="1" indent="-171450">
              <a:buFont typeface="Arial" panose="020B0604020202020204" pitchFamily="34" charset="0"/>
              <a:buChar char="•"/>
            </a:pPr>
            <a:r>
              <a:rPr lang="pl-PL" sz="1400" dirty="0"/>
              <a:t>Na Terminalu Paliw obowiązują:</a:t>
            </a:r>
          </a:p>
          <a:p>
            <a:pPr marL="457200" lvl="1" indent="0">
              <a:buNone/>
            </a:pPr>
            <a:endParaRPr lang="pl-PL" sz="1400" dirty="0"/>
          </a:p>
          <a:p>
            <a:pPr lvl="1">
              <a:buFontTx/>
              <a:buChar char="-"/>
            </a:pPr>
            <a:r>
              <a:rPr lang="pl-PL" sz="1400" dirty="0"/>
              <a:t> odzież i obuwie robocze o własnościach antyelektrostatycznych (PN-EN 1149), zgodne z przepisami bhp, ppoż. </a:t>
            </a:r>
          </a:p>
          <a:p>
            <a:pPr lvl="1">
              <a:buFontTx/>
              <a:buChar char="-"/>
            </a:pPr>
            <a:endParaRPr lang="pl-PL" sz="1400" dirty="0"/>
          </a:p>
          <a:p>
            <a:pPr lvl="1">
              <a:buFontTx/>
              <a:buChar char="-"/>
            </a:pPr>
            <a:r>
              <a:rPr lang="pl-PL" sz="1400" dirty="0"/>
              <a:t> środki ochrony indywidualnej (kask, okulary ochronne lub osłona twarzy – w trakcie załadunku cysterny).</a:t>
            </a:r>
          </a:p>
          <a:p>
            <a:pPr marL="457200" lvl="1" indent="0">
              <a:buNone/>
            </a:pPr>
            <a:endParaRPr lang="pl-PL" sz="1400" dirty="0"/>
          </a:p>
          <a:p>
            <a:pPr marL="457200" lvl="1" indent="0">
              <a:buNone/>
            </a:pPr>
            <a:r>
              <a:rPr lang="pl-PL" sz="1400" dirty="0">
                <a:solidFill>
                  <a:srgbClr val="FF0000"/>
                </a:solidFill>
              </a:rPr>
              <a:t>Kierowca wysiadający z kabiny powinien być ubrany w odpowiednią odzież ochronną (w tym zapiętą bluzę/kurtkę), obuwie robocze (szczelne bez wentylacji) i okulary ochronne (podczas procesu pełnienia).</a:t>
            </a:r>
          </a:p>
          <a:p>
            <a:pPr marL="457200" lvl="1" indent="0">
              <a:buNone/>
            </a:pPr>
            <a:endParaRPr lang="pl-PL" sz="900" dirty="0"/>
          </a:p>
          <a:p>
            <a:pPr marL="914400" lvl="2" indent="0">
              <a:buNone/>
            </a:pPr>
            <a:endParaRPr lang="pl-PL" sz="900" dirty="0"/>
          </a:p>
        </p:txBody>
      </p:sp>
      <p:grpSp>
        <p:nvGrpSpPr>
          <p:cNvPr id="5" name="Grupa 4">
            <a:extLst>
              <a:ext uri="{FF2B5EF4-FFF2-40B4-BE49-F238E27FC236}">
                <a16:creationId xmlns:a16="http://schemas.microsoft.com/office/drawing/2014/main" id="{9EB6EA80-1022-DD22-8F1E-1FFDECDE6DF8}"/>
              </a:ext>
            </a:extLst>
          </p:cNvPr>
          <p:cNvGrpSpPr/>
          <p:nvPr/>
        </p:nvGrpSpPr>
        <p:grpSpPr>
          <a:xfrm>
            <a:off x="1190031" y="4005064"/>
            <a:ext cx="6408712" cy="1577243"/>
            <a:chOff x="1335989" y="3360547"/>
            <a:chExt cx="5982905" cy="1392377"/>
          </a:xfrm>
        </p:grpSpPr>
        <p:grpSp>
          <p:nvGrpSpPr>
            <p:cNvPr id="6" name="Grupa 5">
              <a:extLst>
                <a:ext uri="{FF2B5EF4-FFF2-40B4-BE49-F238E27FC236}">
                  <a16:creationId xmlns:a16="http://schemas.microsoft.com/office/drawing/2014/main" id="{7F142C66-E33B-22D6-75E2-A934D290ED6C}"/>
                </a:ext>
              </a:extLst>
            </p:cNvPr>
            <p:cNvGrpSpPr/>
            <p:nvPr/>
          </p:nvGrpSpPr>
          <p:grpSpPr>
            <a:xfrm>
              <a:off x="3866059" y="3362840"/>
              <a:ext cx="977130" cy="1387791"/>
              <a:chOff x="2771801" y="3184815"/>
              <a:chExt cx="977130" cy="1387791"/>
            </a:xfrm>
          </p:grpSpPr>
          <p:pic>
            <p:nvPicPr>
              <p:cNvPr id="19" name="Picture 3">
                <a:extLst>
                  <a:ext uri="{FF2B5EF4-FFF2-40B4-BE49-F238E27FC236}">
                    <a16:creationId xmlns:a16="http://schemas.microsoft.com/office/drawing/2014/main" id="{B033ADE1-86CC-2E09-CC17-FDA337F566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1" y="3184815"/>
                <a:ext cx="977130" cy="984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Prostokąt 19">
                <a:extLst>
                  <a:ext uri="{FF2B5EF4-FFF2-40B4-BE49-F238E27FC236}">
                    <a16:creationId xmlns:a16="http://schemas.microsoft.com/office/drawing/2014/main" id="{464D285F-0C65-6761-CE28-F0ECAEE09840}"/>
                  </a:ext>
                </a:extLst>
              </p:cNvPr>
              <p:cNvSpPr/>
              <p:nvPr/>
            </p:nvSpPr>
            <p:spPr>
              <a:xfrm>
                <a:off x="2876690" y="4386373"/>
                <a:ext cx="812714" cy="186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b="1" dirty="0">
                    <a:solidFill>
                      <a:schemeClr val="tx1"/>
                    </a:solidFill>
                    <a:latin typeface="Arial" panose="020B0604020202020204" pitchFamily="34" charset="0"/>
                    <a:cs typeface="Arial" panose="020B0604020202020204" pitchFamily="34" charset="0"/>
                  </a:rPr>
                  <a:t>głowy</a:t>
                </a:r>
              </a:p>
            </p:txBody>
          </p:sp>
        </p:grpSp>
        <p:grpSp>
          <p:nvGrpSpPr>
            <p:cNvPr id="7" name="Grupa 6">
              <a:extLst>
                <a:ext uri="{FF2B5EF4-FFF2-40B4-BE49-F238E27FC236}">
                  <a16:creationId xmlns:a16="http://schemas.microsoft.com/office/drawing/2014/main" id="{DF76046D-AD6A-1C28-6A07-64191ABB4D7F}"/>
                </a:ext>
              </a:extLst>
            </p:cNvPr>
            <p:cNvGrpSpPr/>
            <p:nvPr/>
          </p:nvGrpSpPr>
          <p:grpSpPr>
            <a:xfrm>
              <a:off x="5134348" y="3378175"/>
              <a:ext cx="946693" cy="1357120"/>
              <a:chOff x="4019661" y="3215487"/>
              <a:chExt cx="946693" cy="1357120"/>
            </a:xfrm>
          </p:grpSpPr>
          <p:pic>
            <p:nvPicPr>
              <p:cNvPr id="17" name="Picture 7">
                <a:extLst>
                  <a:ext uri="{FF2B5EF4-FFF2-40B4-BE49-F238E27FC236}">
                    <a16:creationId xmlns:a16="http://schemas.microsoft.com/office/drawing/2014/main" id="{643DA451-DB62-701F-7F32-49C705B75C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9661" y="3215487"/>
                <a:ext cx="946693" cy="953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Prostokąt 17">
                <a:extLst>
                  <a:ext uri="{FF2B5EF4-FFF2-40B4-BE49-F238E27FC236}">
                    <a16:creationId xmlns:a16="http://schemas.microsoft.com/office/drawing/2014/main" id="{B7D625A1-14E2-D28B-FEC7-1FCAA30371B5}"/>
                  </a:ext>
                </a:extLst>
              </p:cNvPr>
              <p:cNvSpPr/>
              <p:nvPr/>
            </p:nvSpPr>
            <p:spPr>
              <a:xfrm>
                <a:off x="4124551" y="4386374"/>
                <a:ext cx="812714" cy="186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b="1" dirty="0">
                    <a:solidFill>
                      <a:schemeClr val="tx1"/>
                    </a:solidFill>
                    <a:latin typeface="Arial" panose="020B0604020202020204" pitchFamily="34" charset="0"/>
                    <a:cs typeface="Arial" panose="020B0604020202020204" pitchFamily="34" charset="0"/>
                  </a:rPr>
                  <a:t>rąk</a:t>
                </a:r>
              </a:p>
            </p:txBody>
          </p:sp>
        </p:grpSp>
        <p:grpSp>
          <p:nvGrpSpPr>
            <p:cNvPr id="8" name="Grupa 7">
              <a:extLst>
                <a:ext uri="{FF2B5EF4-FFF2-40B4-BE49-F238E27FC236}">
                  <a16:creationId xmlns:a16="http://schemas.microsoft.com/office/drawing/2014/main" id="{9A43A776-EEF0-C148-EBC4-F8363C6F801F}"/>
                </a:ext>
              </a:extLst>
            </p:cNvPr>
            <p:cNvGrpSpPr/>
            <p:nvPr/>
          </p:nvGrpSpPr>
          <p:grpSpPr>
            <a:xfrm>
              <a:off x="6372200" y="3375882"/>
              <a:ext cx="946694" cy="1361706"/>
              <a:chOff x="5292081" y="3215486"/>
              <a:chExt cx="946694" cy="1361706"/>
            </a:xfrm>
          </p:grpSpPr>
          <p:pic>
            <p:nvPicPr>
              <p:cNvPr id="15" name="Picture 5">
                <a:extLst>
                  <a:ext uri="{FF2B5EF4-FFF2-40B4-BE49-F238E27FC236}">
                    <a16:creationId xmlns:a16="http://schemas.microsoft.com/office/drawing/2014/main" id="{4CA3FC6F-B16D-9072-0109-ABBD183496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1" y="3215486"/>
                <a:ext cx="946694" cy="953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Prostokąt 15">
                <a:extLst>
                  <a:ext uri="{FF2B5EF4-FFF2-40B4-BE49-F238E27FC236}">
                    <a16:creationId xmlns:a16="http://schemas.microsoft.com/office/drawing/2014/main" id="{362C8402-E794-335F-83A5-E012262473A5}"/>
                  </a:ext>
                </a:extLst>
              </p:cNvPr>
              <p:cNvSpPr/>
              <p:nvPr/>
            </p:nvSpPr>
            <p:spPr>
              <a:xfrm>
                <a:off x="5396970" y="4390959"/>
                <a:ext cx="812714" cy="186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b="1" dirty="0">
                    <a:solidFill>
                      <a:schemeClr val="tx1"/>
                    </a:solidFill>
                    <a:latin typeface="Arial" panose="020B0604020202020204" pitchFamily="34" charset="0"/>
                    <a:cs typeface="Arial" panose="020B0604020202020204" pitchFamily="34" charset="0"/>
                  </a:rPr>
                  <a:t>oczu</a:t>
                </a:r>
              </a:p>
            </p:txBody>
          </p:sp>
        </p:grpSp>
        <p:grpSp>
          <p:nvGrpSpPr>
            <p:cNvPr id="9" name="Grupa 8">
              <a:extLst>
                <a:ext uri="{FF2B5EF4-FFF2-40B4-BE49-F238E27FC236}">
                  <a16:creationId xmlns:a16="http://schemas.microsoft.com/office/drawing/2014/main" id="{3DF102A0-A872-BBCC-4734-4896070C93C5}"/>
                </a:ext>
              </a:extLst>
            </p:cNvPr>
            <p:cNvGrpSpPr/>
            <p:nvPr/>
          </p:nvGrpSpPr>
          <p:grpSpPr>
            <a:xfrm>
              <a:off x="1335989" y="3383546"/>
              <a:ext cx="952020" cy="1346379"/>
              <a:chOff x="467545" y="3204958"/>
              <a:chExt cx="952020" cy="1346379"/>
            </a:xfrm>
          </p:grpSpPr>
          <p:sp>
            <p:nvSpPr>
              <p:cNvPr id="13" name="Prostokąt 12">
                <a:extLst>
                  <a:ext uri="{FF2B5EF4-FFF2-40B4-BE49-F238E27FC236}">
                    <a16:creationId xmlns:a16="http://schemas.microsoft.com/office/drawing/2014/main" id="{BEBEA92B-31F0-39B6-54C7-F5D7F66C88C5}"/>
                  </a:ext>
                </a:extLst>
              </p:cNvPr>
              <p:cNvSpPr/>
              <p:nvPr/>
            </p:nvSpPr>
            <p:spPr>
              <a:xfrm>
                <a:off x="537198" y="4365104"/>
                <a:ext cx="812714" cy="186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b="1" dirty="0">
                    <a:solidFill>
                      <a:schemeClr val="tx1"/>
                    </a:solidFill>
                    <a:latin typeface="Arial" panose="020B0604020202020204" pitchFamily="34" charset="0"/>
                    <a:cs typeface="Arial" panose="020B0604020202020204" pitchFamily="34" charset="0"/>
                  </a:rPr>
                  <a:t>ciała</a:t>
                </a:r>
              </a:p>
            </p:txBody>
          </p:sp>
          <p:pic>
            <p:nvPicPr>
              <p:cNvPr id="14" name="Picture 13">
                <a:extLst>
                  <a:ext uri="{FF2B5EF4-FFF2-40B4-BE49-F238E27FC236}">
                    <a16:creationId xmlns:a16="http://schemas.microsoft.com/office/drawing/2014/main" id="{E17D5309-ED71-1F32-9511-0D263FE94338}"/>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195" t="2701" r="3921" b="22342"/>
              <a:stretch/>
            </p:blipFill>
            <p:spPr bwMode="auto">
              <a:xfrm>
                <a:off x="467545" y="3204958"/>
                <a:ext cx="952020" cy="951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0" name="Grupa 9">
              <a:extLst>
                <a:ext uri="{FF2B5EF4-FFF2-40B4-BE49-F238E27FC236}">
                  <a16:creationId xmlns:a16="http://schemas.microsoft.com/office/drawing/2014/main" id="{018A5FD3-59D4-F071-DD7F-44CC50386967}"/>
                </a:ext>
              </a:extLst>
            </p:cNvPr>
            <p:cNvGrpSpPr/>
            <p:nvPr/>
          </p:nvGrpSpPr>
          <p:grpSpPr>
            <a:xfrm>
              <a:off x="2579168" y="3360547"/>
              <a:ext cx="995732" cy="1392377"/>
              <a:chOff x="1619672" y="3184815"/>
              <a:chExt cx="995732" cy="1392377"/>
            </a:xfrm>
          </p:grpSpPr>
          <p:sp>
            <p:nvSpPr>
              <p:cNvPr id="11" name="Prostokąt 10">
                <a:extLst>
                  <a:ext uri="{FF2B5EF4-FFF2-40B4-BE49-F238E27FC236}">
                    <a16:creationId xmlns:a16="http://schemas.microsoft.com/office/drawing/2014/main" id="{4D6149C3-AF3C-A1D5-D83C-2369D692471B}"/>
                  </a:ext>
                </a:extLst>
              </p:cNvPr>
              <p:cNvSpPr/>
              <p:nvPr/>
            </p:nvSpPr>
            <p:spPr>
              <a:xfrm>
                <a:off x="1711181" y="4390959"/>
                <a:ext cx="812714" cy="186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b="1" dirty="0">
                    <a:solidFill>
                      <a:schemeClr val="tx1"/>
                    </a:solidFill>
                    <a:latin typeface="Arial" panose="020B0604020202020204" pitchFamily="34" charset="0"/>
                    <a:cs typeface="Arial" panose="020B0604020202020204" pitchFamily="34" charset="0"/>
                  </a:rPr>
                  <a:t>nóg</a:t>
                </a:r>
              </a:p>
            </p:txBody>
          </p:sp>
          <p:pic>
            <p:nvPicPr>
              <p:cNvPr id="12" name="Picture 14">
                <a:extLst>
                  <a:ext uri="{FF2B5EF4-FFF2-40B4-BE49-F238E27FC236}">
                    <a16:creationId xmlns:a16="http://schemas.microsoft.com/office/drawing/2014/main" id="{678F35D9-FE0F-628D-D753-831F296DB941}"/>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734" t="3298" r="4095" b="21633"/>
              <a:stretch/>
            </p:blipFill>
            <p:spPr bwMode="auto">
              <a:xfrm>
                <a:off x="1619672" y="3184815"/>
                <a:ext cx="995732" cy="984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Tree>
    <p:extLst>
      <p:ext uri="{BB962C8B-B14F-4D97-AF65-F5344CB8AC3E}">
        <p14:creationId xmlns:p14="http://schemas.microsoft.com/office/powerpoint/2010/main" val="1038579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707BAC3-ED43-3DCD-69F4-9A4469523D56}"/>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CED52F7A-7641-2C97-88F5-0319A611E30E}"/>
              </a:ext>
            </a:extLst>
          </p:cNvPr>
          <p:cNvSpPr txBox="1"/>
          <p:nvPr/>
        </p:nvSpPr>
        <p:spPr>
          <a:xfrm>
            <a:off x="-13740" y="1340768"/>
            <a:ext cx="9108504" cy="5262979"/>
          </a:xfrm>
          <a:prstGeom prst="rect">
            <a:avLst/>
          </a:prstGeom>
          <a:noFill/>
        </p:spPr>
        <p:txBody>
          <a:bodyPr wrap="square">
            <a:spAutoFit/>
          </a:bodyPr>
          <a:lstStyle/>
          <a:p>
            <a:pPr lvl="0"/>
            <a:r>
              <a:rPr lang="pl-PL" sz="1400" b="1" dirty="0">
                <a:solidFill>
                  <a:prstClr val="black"/>
                </a:solidFill>
              </a:rPr>
              <a:t>OGÓLNE ZASADY BEZPIECZEŃSTWA OBOWIĄZUJĄCE NA TERENIE TERMINALI PALIW UNIMOT Terminale: </a:t>
            </a:r>
          </a:p>
          <a:p>
            <a:pPr lvl="1">
              <a:buClr>
                <a:srgbClr val="C00000"/>
              </a:buClr>
              <a:buFont typeface="Wingdings" panose="05000000000000000000" pitchFamily="2" charset="2"/>
              <a:buChar char="q"/>
            </a:pPr>
            <a:endParaRPr lang="pl-PL" sz="1400" b="1" dirty="0"/>
          </a:p>
          <a:p>
            <a:pPr lvl="1">
              <a:buClr>
                <a:srgbClr val="C00000"/>
              </a:buClr>
              <a:buFont typeface="Wingdings" panose="05000000000000000000" pitchFamily="2" charset="2"/>
              <a:buChar char="q"/>
            </a:pPr>
            <a:r>
              <a:rPr lang="pl-PL" sz="1400" b="1" dirty="0"/>
              <a:t>GŁÓWNE NAKAZY:</a:t>
            </a:r>
          </a:p>
          <a:p>
            <a:pPr lvl="1">
              <a:buClr>
                <a:srgbClr val="C00000"/>
              </a:buClr>
              <a:buFont typeface="Wingdings" panose="05000000000000000000" pitchFamily="2" charset="2"/>
              <a:buChar char="q"/>
            </a:pPr>
            <a:endParaRPr lang="pl-PL" sz="1400" b="1" dirty="0"/>
          </a:p>
          <a:p>
            <a:pPr marL="628650" lvl="1" indent="-171450">
              <a:buClr>
                <a:schemeClr val="tx1"/>
              </a:buClr>
              <a:buFont typeface="Arial" panose="020B0604020202020204" pitchFamily="34" charset="0"/>
              <a:buChar char="•"/>
            </a:pPr>
            <a:r>
              <a:rPr lang="pl-PL" sz="1400" dirty="0"/>
              <a:t>Zatrzymywania się przed znakiem STOP.</a:t>
            </a:r>
          </a:p>
          <a:p>
            <a:pPr marL="628650" lvl="1" indent="-171450">
              <a:buClr>
                <a:schemeClr val="tx1"/>
              </a:buClr>
              <a:buFont typeface="Arial" panose="020B0604020202020204" pitchFamily="34" charset="0"/>
              <a:buChar char="•"/>
            </a:pPr>
            <a:endParaRPr lang="pl-PL" sz="1400" dirty="0"/>
          </a:p>
          <a:p>
            <a:pPr marL="628650" lvl="1" indent="-171450">
              <a:buClr>
                <a:schemeClr val="tx1"/>
              </a:buClr>
              <a:buFont typeface="Arial" panose="020B0604020202020204" pitchFamily="34" charset="0"/>
              <a:buChar char="•"/>
            </a:pPr>
            <a:r>
              <a:rPr lang="pl-PL" sz="1400" dirty="0"/>
              <a:t>Na terenie Terminala obowiązuje ograniczenie prędkości do 20 km/h.</a:t>
            </a:r>
          </a:p>
          <a:p>
            <a:pPr lvl="1">
              <a:buClr>
                <a:schemeClr val="tx1"/>
              </a:buClr>
            </a:pPr>
            <a:endParaRPr lang="pl-PL" sz="1400" dirty="0"/>
          </a:p>
          <a:p>
            <a:pPr marL="628650" lvl="1" indent="-171450">
              <a:buClr>
                <a:schemeClr val="tx1"/>
              </a:buClr>
              <a:buFont typeface="Arial" panose="020B0604020202020204" pitchFamily="34" charset="0"/>
              <a:buChar char="•"/>
            </a:pPr>
            <a:r>
              <a:rPr lang="pl-PL" sz="1400" dirty="0"/>
              <a:t>Stosowania nakazanych środków ochrony osobistej.</a:t>
            </a:r>
          </a:p>
          <a:p>
            <a:pPr lvl="1">
              <a:buClr>
                <a:schemeClr val="tx1"/>
              </a:buClr>
            </a:pPr>
            <a:endParaRPr lang="pl-PL" sz="1400" dirty="0"/>
          </a:p>
          <a:p>
            <a:pPr marL="628650" lvl="1" indent="-171450">
              <a:buClr>
                <a:schemeClr val="tx1"/>
              </a:buClr>
              <a:buFont typeface="Arial" panose="020B0604020202020204" pitchFamily="34" charset="0"/>
              <a:buChar char="•"/>
            </a:pPr>
            <a:r>
              <a:rPr lang="pl-PL" sz="1400" dirty="0"/>
              <a:t>Stosowania się do poleceń obsługi/nadzoru, służb ochrony, służby BHP lub służb ratowniczych.</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Bezpiecznego przechowywania Karty Kierowcy, Karty Pojazdu, numeru PIN, kodu Planu załadunku.</a:t>
            </a:r>
          </a:p>
          <a:p>
            <a:pPr lvl="1">
              <a:buClr>
                <a:schemeClr val="tx1"/>
              </a:buClr>
            </a:pPr>
            <a:endParaRPr lang="pl-PL" sz="1400" dirty="0"/>
          </a:p>
          <a:p>
            <a:pPr marL="628650" lvl="1" indent="-171450">
              <a:buClr>
                <a:schemeClr val="tx1"/>
              </a:buClr>
              <a:buFont typeface="Arial" panose="020B0604020202020204" pitchFamily="34" charset="0"/>
              <a:buChar char="•"/>
            </a:pPr>
            <a:r>
              <a:rPr lang="pl-PL" sz="1400" dirty="0"/>
              <a:t>Posługiwania się wyłącznie swoją Kartą Kierowcy oraz Kartami Pojazdu wystawionymi dla pojazdu dokonującego odbioru paliwa.</a:t>
            </a:r>
          </a:p>
          <a:p>
            <a:pPr lvl="1">
              <a:buClr>
                <a:schemeClr val="tx1"/>
              </a:buClr>
            </a:pPr>
            <a:endParaRPr lang="pl-PL" sz="1400" dirty="0"/>
          </a:p>
          <a:p>
            <a:pPr marL="628650" lvl="1" indent="-171450">
              <a:buClr>
                <a:schemeClr val="tx1"/>
              </a:buClr>
              <a:buFont typeface="Arial" panose="020B0604020202020204" pitchFamily="34" charset="0"/>
              <a:buChar char="•"/>
            </a:pPr>
            <a:r>
              <a:rPr lang="pl-PL" sz="1400" dirty="0"/>
              <a:t>Okazania dokumentu umożliwiającego identyfikację Kierowcy lub pojazdu (w szczególności dokument stwierdzający tożsamość Kierowcy, Kartę Kierowcy, Kartę Pojazdu, dowód rejestracyjny pojazdu) na każde żądanie obsługi Terminala lub ochrony. Odmowa okazania dokumentu może skutkować brakiem możliwości realizacji odbioru paliw.</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Załadunku paliwa zgodnie z Planem załadunku – zarówno ilości jak i rodzaju produktów w poszczególnych komorach.</a:t>
            </a:r>
          </a:p>
        </p:txBody>
      </p:sp>
    </p:spTree>
    <p:extLst>
      <p:ext uri="{BB962C8B-B14F-4D97-AF65-F5344CB8AC3E}">
        <p14:creationId xmlns:p14="http://schemas.microsoft.com/office/powerpoint/2010/main" val="552099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9BA17DE-3BC8-E305-530E-63FC8AD15F92}"/>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EA29DB5F-490D-AD7E-F127-33C9474146D3}"/>
              </a:ext>
            </a:extLst>
          </p:cNvPr>
          <p:cNvSpPr txBox="1"/>
          <p:nvPr/>
        </p:nvSpPr>
        <p:spPr>
          <a:xfrm>
            <a:off x="0" y="1340768"/>
            <a:ext cx="9144000" cy="2677656"/>
          </a:xfrm>
          <a:prstGeom prst="rect">
            <a:avLst/>
          </a:prstGeom>
          <a:noFill/>
        </p:spPr>
        <p:txBody>
          <a:bodyPr wrap="square">
            <a:spAutoFit/>
          </a:bodyPr>
          <a:lstStyle/>
          <a:p>
            <a:pPr lvl="0"/>
            <a:r>
              <a:rPr lang="pl-PL" sz="1400" b="1" dirty="0">
                <a:solidFill>
                  <a:prstClr val="black"/>
                </a:solidFill>
              </a:rPr>
              <a:t>OGÓLNE ZASADY BEZPIECZEŃSTWA OBOWIĄZUJĄCE NA TERENIE TERMINALI PALIW UNIMOT Terminale: </a:t>
            </a:r>
          </a:p>
          <a:p>
            <a:pPr lvl="1">
              <a:buClr>
                <a:srgbClr val="C00000"/>
              </a:buClr>
              <a:buFont typeface="Wingdings" panose="05000000000000000000" pitchFamily="2" charset="2"/>
              <a:buChar char="q"/>
            </a:pPr>
            <a:endParaRPr lang="pl-PL" sz="1400" b="1" dirty="0"/>
          </a:p>
          <a:p>
            <a:pPr lvl="1">
              <a:buClr>
                <a:srgbClr val="C00000"/>
              </a:buClr>
              <a:buFont typeface="Wingdings" panose="05000000000000000000" pitchFamily="2" charset="2"/>
              <a:buChar char="q"/>
            </a:pPr>
            <a:r>
              <a:rPr lang="pl-PL" sz="1400" b="1" dirty="0"/>
              <a:t>GŁÓWNE NAKAZY:</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Zatrzymywania pojazdów jedynie w miejscach do tego przeznaczonych.</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Kierowca zobowiązany jest do ścisłego nadzoru nad procesem pełnienia autocysterny.</a:t>
            </a:r>
          </a:p>
          <a:p>
            <a:pPr lvl="1">
              <a:buClr>
                <a:schemeClr val="tx1"/>
              </a:buClr>
            </a:pPr>
            <a:endParaRPr lang="pl-PL" sz="1400" dirty="0"/>
          </a:p>
          <a:p>
            <a:pPr marL="628650" lvl="1" indent="-171450">
              <a:buClr>
                <a:schemeClr val="tx1"/>
              </a:buClr>
              <a:buFont typeface="Arial" panose="020B0604020202020204" pitchFamily="34" charset="0"/>
              <a:buChar char="•"/>
            </a:pPr>
            <a:r>
              <a:rPr lang="pl-PL" sz="1400" dirty="0"/>
              <a:t>Podczas załadunku pojazd musi być zabezpieczony hamulcem postojowym a drzwi kabiny autocysterny winny pozostać zamknięte. </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Prawidłowego podłączenia systemu kontroli uziemiania oraz przepełnienia pojazdu.</a:t>
            </a:r>
          </a:p>
        </p:txBody>
      </p:sp>
    </p:spTree>
    <p:extLst>
      <p:ext uri="{BB962C8B-B14F-4D97-AF65-F5344CB8AC3E}">
        <p14:creationId xmlns:p14="http://schemas.microsoft.com/office/powerpoint/2010/main" val="450706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FAEDA11-FF70-DA44-29D7-1D390E230F28}"/>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2FD648FD-0A75-68EE-115B-02DE1180C38E}"/>
              </a:ext>
            </a:extLst>
          </p:cNvPr>
          <p:cNvSpPr txBox="1"/>
          <p:nvPr/>
        </p:nvSpPr>
        <p:spPr>
          <a:xfrm>
            <a:off x="0" y="1292295"/>
            <a:ext cx="9144000" cy="4401205"/>
          </a:xfrm>
          <a:prstGeom prst="rect">
            <a:avLst/>
          </a:prstGeom>
          <a:noFill/>
        </p:spPr>
        <p:txBody>
          <a:bodyPr wrap="square">
            <a:spAutoFit/>
          </a:bodyPr>
          <a:lstStyle/>
          <a:p>
            <a:pPr lvl="0"/>
            <a:r>
              <a:rPr lang="pl-PL" sz="1400" b="1" dirty="0">
                <a:solidFill>
                  <a:prstClr val="black"/>
                </a:solidFill>
              </a:rPr>
              <a:t>OGÓLNE ZASADY BEZPIECZEŃSTWA OBOWIĄZUJĄCE NA TERENIE TERMINALI PALIW UNIMOT Terminale: </a:t>
            </a:r>
          </a:p>
          <a:p>
            <a:pPr marL="0" lvl="1" indent="0">
              <a:buClr>
                <a:srgbClr val="C00000"/>
              </a:buClr>
              <a:buNone/>
            </a:pPr>
            <a:endParaRPr lang="pl-PL" sz="1400" b="1" dirty="0"/>
          </a:p>
          <a:p>
            <a:pPr lvl="1">
              <a:buClr>
                <a:srgbClr val="C00000"/>
              </a:buClr>
              <a:buFont typeface="Wingdings" panose="05000000000000000000" pitchFamily="2" charset="2"/>
              <a:buChar char="q"/>
            </a:pPr>
            <a:r>
              <a:rPr lang="pl-PL" sz="1400" b="1" dirty="0"/>
              <a:t>OGÓLNE ZAKAZY:</a:t>
            </a:r>
          </a:p>
          <a:p>
            <a:pPr marL="457200" lvl="1" indent="0">
              <a:buClr>
                <a:srgbClr val="C00000"/>
              </a:buClr>
              <a:buNone/>
            </a:pPr>
            <a:endParaRPr lang="pl-PL" sz="1400" b="1" dirty="0"/>
          </a:p>
          <a:p>
            <a:pPr marL="628650" lvl="1" indent="-171450">
              <a:buClr>
                <a:schemeClr val="tx1"/>
              </a:buClr>
              <a:buFont typeface="Arial" panose="020B0604020202020204" pitchFamily="34" charset="0"/>
              <a:buChar char="•"/>
            </a:pPr>
            <a:r>
              <a:rPr lang="pl-PL" sz="1400" dirty="0"/>
              <a:t>Przechowywania Karty Kierowcy wraz z numerem PIN.</a:t>
            </a:r>
          </a:p>
          <a:p>
            <a:pPr marL="628650" lvl="1" indent="-171450">
              <a:buClr>
                <a:schemeClr val="tx1"/>
              </a:buClr>
              <a:buFont typeface="Arial" panose="020B0604020202020204" pitchFamily="34" charset="0"/>
              <a:buChar char="•"/>
            </a:pPr>
            <a:r>
              <a:rPr lang="pl-PL" sz="1400" dirty="0"/>
              <a:t>Udostępniania swojej Karty Kierowcy, numeru PIN lub kodu Planu załadunku innemu użytkownikowi                                                                                    pod groźbą pozbawienia możliwości odbioru paliw i prawa wjazdu na Terminale Paliw UNIMOT Terminale.</a:t>
            </a:r>
          </a:p>
          <a:p>
            <a:pPr marL="628650" lvl="1" indent="-171450">
              <a:buClr>
                <a:schemeClr val="tx1"/>
              </a:buClr>
              <a:buFont typeface="Arial" panose="020B0604020202020204" pitchFamily="34" charset="0"/>
              <a:buChar char="•"/>
            </a:pPr>
            <a:r>
              <a:rPr lang="pl-PL" sz="1400" dirty="0"/>
              <a:t>Palenia tytoniu i e-papierosów.</a:t>
            </a:r>
          </a:p>
          <a:p>
            <a:pPr marL="628650" lvl="1" indent="-171450">
              <a:buClr>
                <a:schemeClr val="tx1"/>
              </a:buClr>
              <a:buFont typeface="Arial" panose="020B0604020202020204" pitchFamily="34" charset="0"/>
              <a:buChar char="•"/>
            </a:pPr>
            <a:r>
              <a:rPr lang="pl-PL" sz="1400" dirty="0"/>
              <a:t>Używania ognia otwartego oraz urządzeń i narzędzi iskrzących.</a:t>
            </a:r>
          </a:p>
          <a:p>
            <a:pPr marL="628650" lvl="1" indent="-171450">
              <a:buClr>
                <a:schemeClr val="tx1"/>
              </a:buClr>
              <a:buFont typeface="Arial" panose="020B0604020202020204" pitchFamily="34" charset="0"/>
              <a:buChar char="•"/>
            </a:pPr>
            <a:r>
              <a:rPr lang="pl-PL" sz="1400" dirty="0"/>
              <a:t>Cofania pojazdów.</a:t>
            </a:r>
          </a:p>
          <a:p>
            <a:pPr marL="628650" lvl="1" indent="-171450">
              <a:buClr>
                <a:schemeClr val="tx1"/>
              </a:buClr>
              <a:buFont typeface="Arial" panose="020B0604020202020204" pitchFamily="34" charset="0"/>
              <a:buChar char="•"/>
            </a:pPr>
            <a:r>
              <a:rPr lang="pl-PL" sz="1400" dirty="0"/>
              <a:t>Włączania telefonów komórkowych, odbiorników radiowych i krótkofalowych, ogrzewania oraz innych                                                                              odbiorników elektrycznych mogących spowodować zaiskrzenie (nie dotyczy autocystern oczekujących                                                                                             na parkingu). </a:t>
            </a:r>
          </a:p>
          <a:p>
            <a:pPr marL="628650" lvl="1" indent="-171450">
              <a:buClr>
                <a:schemeClr val="tx1"/>
              </a:buClr>
              <a:buFont typeface="Arial" panose="020B0604020202020204" pitchFamily="34" charset="0"/>
              <a:buChar char="•"/>
            </a:pPr>
            <a:r>
              <a:rPr lang="pl-PL" sz="1400" dirty="0"/>
              <a:t>Wnoszenia, spożywania, posiadani i przebywania pod wpływem alkoholu, środków odurzających                                                                                                                                                                         i psychotropowych.</a:t>
            </a:r>
          </a:p>
          <a:p>
            <a:pPr marL="628650" lvl="1" indent="-171450">
              <a:buClr>
                <a:schemeClr val="tx1"/>
              </a:buClr>
              <a:buFont typeface="Arial" panose="020B0604020202020204" pitchFamily="34" charset="0"/>
              <a:buChar char="•"/>
            </a:pPr>
            <a:r>
              <a:rPr lang="pl-PL" sz="1400" dirty="0"/>
              <a:t>Wnoszenia broni i narzędzi niebezpiecznych.</a:t>
            </a:r>
          </a:p>
          <a:p>
            <a:pPr marL="628650" lvl="1" indent="-171450">
              <a:buClr>
                <a:schemeClr val="tx1"/>
              </a:buClr>
              <a:buFont typeface="Arial" panose="020B0604020202020204" pitchFamily="34" charset="0"/>
              <a:buChar char="•"/>
            </a:pPr>
            <a:r>
              <a:rPr lang="pl-PL" sz="1400" dirty="0"/>
              <a:t>Przekraczania prędkości ograniczonej znakami drogowymi.</a:t>
            </a:r>
          </a:p>
          <a:p>
            <a:pPr marL="628650" lvl="1" indent="-171450">
              <a:buClr>
                <a:schemeClr val="tx1"/>
              </a:buClr>
              <a:buFont typeface="Arial" panose="020B0604020202020204" pitchFamily="34" charset="0"/>
              <a:buChar char="•"/>
            </a:pPr>
            <a:r>
              <a:rPr lang="pl-PL" sz="1400" dirty="0"/>
              <a:t>Usiłowania kradzieży/kradzieży mienia.</a:t>
            </a:r>
          </a:p>
          <a:p>
            <a:pPr marL="628650" lvl="1" indent="-171450">
              <a:buClr>
                <a:schemeClr val="tx1"/>
              </a:buClr>
              <a:buFont typeface="Arial" panose="020B0604020202020204" pitchFamily="34" charset="0"/>
              <a:buChar char="•"/>
            </a:pPr>
            <a:r>
              <a:rPr lang="pl-PL" sz="1400" dirty="0"/>
              <a:t>Fotografowania i filmowania bez zezwolenia lub niezgodnie z zezwoleniem.</a:t>
            </a:r>
          </a:p>
          <a:p>
            <a:pPr marL="628650" lvl="1" indent="-171450">
              <a:buClr>
                <a:schemeClr val="tx1"/>
              </a:buClr>
              <a:buFont typeface="Arial" panose="020B0604020202020204" pitchFamily="34" charset="0"/>
              <a:buChar char="•"/>
            </a:pPr>
            <a:r>
              <a:rPr lang="pl-PL" sz="1400" dirty="0"/>
              <a:t>Obsługi urządzeń oraz wykonywania prac bez wymaganych kwalifikacji i uprawnień.</a:t>
            </a:r>
          </a:p>
        </p:txBody>
      </p:sp>
      <p:grpSp>
        <p:nvGrpSpPr>
          <p:cNvPr id="5" name="Grupa 4">
            <a:extLst>
              <a:ext uri="{FF2B5EF4-FFF2-40B4-BE49-F238E27FC236}">
                <a16:creationId xmlns:a16="http://schemas.microsoft.com/office/drawing/2014/main" id="{C4B10A59-39AD-872D-8B32-E37970F2AF23}"/>
              </a:ext>
            </a:extLst>
          </p:cNvPr>
          <p:cNvGrpSpPr/>
          <p:nvPr/>
        </p:nvGrpSpPr>
        <p:grpSpPr>
          <a:xfrm>
            <a:off x="251520" y="5661248"/>
            <a:ext cx="8356758" cy="739573"/>
            <a:chOff x="331962" y="5150940"/>
            <a:chExt cx="8356758" cy="739573"/>
          </a:xfrm>
        </p:grpSpPr>
        <p:pic>
          <p:nvPicPr>
            <p:cNvPr id="6" name="Picture 2">
              <a:extLst>
                <a:ext uri="{FF2B5EF4-FFF2-40B4-BE49-F238E27FC236}">
                  <a16:creationId xmlns:a16="http://schemas.microsoft.com/office/drawing/2014/main" id="{19A8287F-8ADF-112B-9A3E-B9218DF16B7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1917" y="5156761"/>
              <a:ext cx="762451" cy="727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8">
              <a:extLst>
                <a:ext uri="{FF2B5EF4-FFF2-40B4-BE49-F238E27FC236}">
                  <a16:creationId xmlns:a16="http://schemas.microsoft.com/office/drawing/2014/main" id="{BDB85A22-B9E7-4BBB-4AD8-F22F0D8B60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5163337"/>
              <a:ext cx="746992" cy="714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a:extLst>
                <a:ext uri="{FF2B5EF4-FFF2-40B4-BE49-F238E27FC236}">
                  <a16:creationId xmlns:a16="http://schemas.microsoft.com/office/drawing/2014/main" id="{903CDA83-7E6B-9A4D-E00B-9B929CC002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962" y="5160687"/>
              <a:ext cx="786050" cy="720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7">
              <a:extLst>
                <a:ext uri="{FF2B5EF4-FFF2-40B4-BE49-F238E27FC236}">
                  <a16:creationId xmlns:a16="http://schemas.microsoft.com/office/drawing/2014/main" id="{60C7F733-9A6B-DE56-6EF9-D4BCF1A637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632" y="5165658"/>
              <a:ext cx="746990" cy="710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1">
              <a:extLst>
                <a:ext uri="{FF2B5EF4-FFF2-40B4-BE49-F238E27FC236}">
                  <a16:creationId xmlns:a16="http://schemas.microsoft.com/office/drawing/2014/main" id="{4F672747-614B-E19F-250C-1AA97E6B14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56376" y="5170299"/>
              <a:ext cx="732344" cy="700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a:extLst>
                <a:ext uri="{FF2B5EF4-FFF2-40B4-BE49-F238E27FC236}">
                  <a16:creationId xmlns:a16="http://schemas.microsoft.com/office/drawing/2014/main" id="{889A2D4F-D84A-FD81-51ED-5C293EF6505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44480" y="5154082"/>
              <a:ext cx="766521" cy="733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a:extLst>
                <a:ext uri="{FF2B5EF4-FFF2-40B4-BE49-F238E27FC236}">
                  <a16:creationId xmlns:a16="http://schemas.microsoft.com/office/drawing/2014/main" id="{4318E4D8-A937-865A-BF69-9A731B72FE8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63648" y="5150940"/>
              <a:ext cx="768852" cy="739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a:extLst>
                <a:ext uri="{FF2B5EF4-FFF2-40B4-BE49-F238E27FC236}">
                  <a16:creationId xmlns:a16="http://schemas.microsoft.com/office/drawing/2014/main" id="{DBC2F41F-E69F-19DD-2BEA-589E3625FDF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83658" y="5154082"/>
              <a:ext cx="766521" cy="733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a:extLst>
                <a:ext uri="{FF2B5EF4-FFF2-40B4-BE49-F238E27FC236}">
                  <a16:creationId xmlns:a16="http://schemas.microsoft.com/office/drawing/2014/main" id="{9D607DF5-7F22-6619-1973-4AB96757075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25632" y="5170819"/>
              <a:ext cx="733003" cy="699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a:extLst>
                <a:ext uri="{FF2B5EF4-FFF2-40B4-BE49-F238E27FC236}">
                  <a16:creationId xmlns:a16="http://schemas.microsoft.com/office/drawing/2014/main" id="{A2CDA8A8-C486-31B2-7F52-E7BA59C77EC7}"/>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4893" t="2463" r="14496" b="1402"/>
            <a:stretch/>
          </p:blipFill>
          <p:spPr bwMode="auto">
            <a:xfrm>
              <a:off x="2123728" y="5163699"/>
              <a:ext cx="735587" cy="714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489429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8DC1572-44B6-1D88-CBF9-24D28A0FD1F9}"/>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06D39EBB-5648-60DE-097E-55E8790C7413}"/>
              </a:ext>
            </a:extLst>
          </p:cNvPr>
          <p:cNvSpPr txBox="1"/>
          <p:nvPr/>
        </p:nvSpPr>
        <p:spPr>
          <a:xfrm>
            <a:off x="0" y="1313036"/>
            <a:ext cx="9144000" cy="4555093"/>
          </a:xfrm>
          <a:prstGeom prst="rect">
            <a:avLst/>
          </a:prstGeom>
          <a:noFill/>
        </p:spPr>
        <p:txBody>
          <a:bodyPr wrap="square">
            <a:spAutoFit/>
          </a:bodyPr>
          <a:lstStyle/>
          <a:p>
            <a:pPr lvl="0"/>
            <a:r>
              <a:rPr lang="pl-PL" sz="1400" b="1" dirty="0">
                <a:solidFill>
                  <a:prstClr val="black"/>
                </a:solidFill>
              </a:rPr>
              <a:t>OGÓLNE ZASADY BEZPIECZEŃSTWA OBOWIĄZUJĄCE NA TERENIE TERMINALI PALIW UNIMOT Terminale: </a:t>
            </a:r>
          </a:p>
          <a:p>
            <a:pPr marL="0" lvl="1" indent="0">
              <a:buClr>
                <a:srgbClr val="C00000"/>
              </a:buClr>
              <a:buNone/>
            </a:pPr>
            <a:endParaRPr lang="pl-PL" sz="1400" b="1" dirty="0"/>
          </a:p>
          <a:p>
            <a:pPr lvl="1">
              <a:buClr>
                <a:srgbClr val="C00000"/>
              </a:buClr>
              <a:buFont typeface="Wingdings" panose="05000000000000000000" pitchFamily="2" charset="2"/>
              <a:buChar char="q"/>
            </a:pPr>
            <a:r>
              <a:rPr lang="pl-PL" sz="1400" b="1" dirty="0"/>
              <a:t>OGÓLNE ZAKAZY:</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Wjazdu autocystern na teren nalewni bez aktualnego Planu załadunku. </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Przebierania odzieży na terenie nalewni. </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Przebywania poza terenem nalewni autocystern LPG.</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Wykonywania opróżniania (</a:t>
            </a:r>
            <a:r>
              <a:rPr lang="pl-PL" sz="1400" dirty="0" err="1"/>
              <a:t>resztkowania</a:t>
            </a:r>
            <a:r>
              <a:rPr lang="pl-PL" sz="1400" dirty="0"/>
              <a:t>) ramion nalewczych.</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Wykonywania operacji niezwiązanych z załadunkiem.</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Zanieczyszczania terenu, w szczególności substancjami ropopochodnymi.</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Przerywania nalewu bez ważnej przyczyny. W przypadku przerwania pełnienia komory należy o tym fakcie natychmiast poinformować pracownika Terminala przed odjazdem z wyspy.</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Uruchamiania silnika pojazdu przy podłączonym systemie przepełnienia, ramieniu nalewczym jak i uziemieniu.</a:t>
            </a:r>
          </a:p>
          <a:p>
            <a:pPr lvl="1">
              <a:buClr>
                <a:schemeClr val="tx1"/>
              </a:buClr>
            </a:pPr>
            <a:endParaRPr lang="pl-PL" sz="1000" dirty="0"/>
          </a:p>
        </p:txBody>
      </p:sp>
    </p:spTree>
    <p:extLst>
      <p:ext uri="{BB962C8B-B14F-4D97-AF65-F5344CB8AC3E}">
        <p14:creationId xmlns:p14="http://schemas.microsoft.com/office/powerpoint/2010/main" val="2166413505"/>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7926</TotalTime>
  <Words>3271</Words>
  <Application>Microsoft Office PowerPoint</Application>
  <PresentationFormat>Pokaz na ekranie (4:3)</PresentationFormat>
  <Paragraphs>336</Paragraphs>
  <Slides>27</Slides>
  <Notes>0</Notes>
  <HiddenSlides>0</HiddenSlides>
  <MMClips>0</MMClips>
  <ScaleCrop>false</ScaleCrop>
  <HeadingPairs>
    <vt:vector size="6" baseType="variant">
      <vt:variant>
        <vt:lpstr>Używane czcionki</vt:lpstr>
      </vt:variant>
      <vt:variant>
        <vt:i4>9</vt:i4>
      </vt:variant>
      <vt:variant>
        <vt:lpstr>Motyw</vt:lpstr>
      </vt:variant>
      <vt:variant>
        <vt:i4>1</vt:i4>
      </vt:variant>
      <vt:variant>
        <vt:lpstr>Tytuły slajdów</vt:lpstr>
      </vt:variant>
      <vt:variant>
        <vt:i4>27</vt:i4>
      </vt:variant>
    </vt:vector>
  </HeadingPairs>
  <TitlesOfParts>
    <vt:vector size="37" baseType="lpstr">
      <vt:lpstr>Arial</vt:lpstr>
      <vt:lpstr>Arial Black</vt:lpstr>
      <vt:lpstr>Calibri</vt:lpstr>
      <vt:lpstr>Calibri Light</vt:lpstr>
      <vt:lpstr>Helvetica Neue</vt:lpstr>
      <vt:lpstr>Helvetica Neue Light</vt:lpstr>
      <vt:lpstr>Lato</vt:lpstr>
      <vt:lpstr>Wingdings</vt:lpstr>
      <vt:lpstr>Wingdings 2</vt:lpstr>
      <vt:lpstr>Motyw pakietu Office</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przegląd ZSZ za 2011</dc:title>
  <dc:creator>alausz</dc:creator>
  <cp:lastModifiedBy>Piechówka Wojciech</cp:lastModifiedBy>
  <cp:revision>310</cp:revision>
  <cp:lastPrinted>2014-05-28T09:36:31Z</cp:lastPrinted>
  <dcterms:created xsi:type="dcterms:W3CDTF">2010-04-15T08:42:21Z</dcterms:created>
  <dcterms:modified xsi:type="dcterms:W3CDTF">2024-12-11T09:21:55Z</dcterms:modified>
</cp:coreProperties>
</file>