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handoutMasterIdLst>
    <p:handoutMasterId r:id="rId25"/>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00" r:id="rId16"/>
    <p:sldId id="703" r:id="rId17"/>
    <p:sldId id="704" r:id="rId18"/>
    <p:sldId id="710" r:id="rId19"/>
    <p:sldId id="705" r:id="rId20"/>
    <p:sldId id="706" r:id="rId21"/>
    <p:sldId id="709" r:id="rId22"/>
    <p:sldId id="684" r:id="rId23"/>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SZCZECIN</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SZCZECINIE</a:t>
            </a:r>
          </a:p>
        </p:txBody>
      </p:sp>
      <p:pic>
        <p:nvPicPr>
          <p:cNvPr id="6" name="Obraz 5">
            <a:extLst>
              <a:ext uri="{FF2B5EF4-FFF2-40B4-BE49-F238E27FC236}">
                <a16:creationId xmlns:a16="http://schemas.microsoft.com/office/drawing/2014/main" id="{29E12206-9DDB-FF52-97E7-ED389274149E}"/>
              </a:ext>
            </a:extLst>
          </p:cNvPr>
          <p:cNvPicPr>
            <a:picLocks noChangeAspect="1"/>
          </p:cNvPicPr>
          <p:nvPr/>
        </p:nvPicPr>
        <p:blipFill>
          <a:blip r:embed="rId2"/>
          <a:stretch>
            <a:fillRect/>
          </a:stretch>
        </p:blipFill>
        <p:spPr>
          <a:xfrm rot="5400000">
            <a:off x="2228258" y="437187"/>
            <a:ext cx="4615478" cy="6984776"/>
          </a:xfrm>
          <a:prstGeom prst="rect">
            <a:avLst/>
          </a:prstGeom>
        </p:spPr>
      </p:pic>
      <p:pic>
        <p:nvPicPr>
          <p:cNvPr id="8" name="Obraz 7">
            <a:extLst>
              <a:ext uri="{FF2B5EF4-FFF2-40B4-BE49-F238E27FC236}">
                <a16:creationId xmlns:a16="http://schemas.microsoft.com/office/drawing/2014/main" id="{9AF89BBF-1A8D-1973-FC2E-21D894AA3C9E}"/>
              </a:ext>
            </a:extLst>
          </p:cNvPr>
          <p:cNvPicPr>
            <a:picLocks noChangeAspect="1"/>
          </p:cNvPicPr>
          <p:nvPr/>
        </p:nvPicPr>
        <p:blipFill>
          <a:blip r:embed="rId3"/>
          <a:stretch>
            <a:fillRect/>
          </a:stretch>
        </p:blipFill>
        <p:spPr>
          <a:xfrm rot="16200000">
            <a:off x="1183989" y="1481149"/>
            <a:ext cx="1591448" cy="1872206"/>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7138" y="1412776"/>
            <a:ext cx="9144000" cy="310854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SZCZECINIE</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Szczecinie</a:t>
            </a:r>
          </a:p>
          <a:p>
            <a:pPr marL="457200" lvl="1" indent="0">
              <a:buClr>
                <a:srgbClr val="C00000"/>
              </a:buClr>
              <a:buNone/>
            </a:pPr>
            <a:r>
              <a:rPr lang="pl-PL" sz="1400" dirty="0">
                <a:solidFill>
                  <a:prstClr val="black"/>
                </a:solidFill>
              </a:rPr>
              <a:t>ul. Górnośląska 12/13</a:t>
            </a:r>
          </a:p>
          <a:p>
            <a:pPr marL="457200" lvl="1" indent="0">
              <a:buClr>
                <a:srgbClr val="C00000"/>
              </a:buClr>
              <a:buNone/>
            </a:pPr>
            <a:r>
              <a:rPr lang="pl-PL" sz="1400" dirty="0">
                <a:solidFill>
                  <a:prstClr val="black"/>
                </a:solidFill>
              </a:rPr>
              <a:t>Kod pocztowy: 70-664 </a:t>
            </a:r>
          </a:p>
          <a:p>
            <a:pPr marL="457200" lvl="1" indent="0">
              <a:buClr>
                <a:srgbClr val="C00000"/>
              </a:buClr>
              <a:buNone/>
            </a:pPr>
            <a:r>
              <a:rPr lang="pl-PL" sz="1400" dirty="0">
                <a:solidFill>
                  <a:prstClr val="black"/>
                </a:solidFill>
              </a:rPr>
              <a:t>Telefon: 605 197 186</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Od poniedziałku godzina 06:00 do soboty godzina 14:00</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289310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SZCZECINIE</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r>
              <a:rPr lang="pl-PL" sz="1200" dirty="0"/>
              <a:t>.</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893647"/>
          </a:xfrm>
          <a:prstGeom prst="rect">
            <a:avLst/>
          </a:prstGeom>
          <a:noFill/>
        </p:spPr>
        <p:txBody>
          <a:bodyPr wrap="square">
            <a:spAutoFit/>
          </a:bodyPr>
          <a:lstStyle/>
          <a:p>
            <a:pPr lvl="1">
              <a:buClr>
                <a:srgbClr val="C00000"/>
              </a:buClr>
              <a:buFont typeface="Wingdings" panose="05000000000000000000" pitchFamily="2" charset="2"/>
              <a:buChar char="q"/>
            </a:pPr>
            <a:r>
              <a:rPr lang="pl-PL" sz="1300" b="1" dirty="0"/>
              <a:t>NALEW ODDOLNY</a:t>
            </a:r>
            <a:endParaRPr lang="pl-PL" sz="1300" i="1" dirty="0">
              <a:solidFill>
                <a:srgbClr val="FF0000"/>
              </a:solidFill>
            </a:endParaRPr>
          </a:p>
          <a:p>
            <a:pPr marL="457200" lvl="1" indent="0">
              <a:buClr>
                <a:srgbClr val="C00000"/>
              </a:buClr>
              <a:buNone/>
            </a:pPr>
            <a:endParaRPr lang="pl-PL" sz="1300" b="1" dirty="0">
              <a:solidFill>
                <a:prstClr val="black"/>
              </a:solidFill>
            </a:endParaRPr>
          </a:p>
          <a:p>
            <a:pPr marL="457200" lvl="1" indent="0">
              <a:buClr>
                <a:srgbClr val="C00000"/>
              </a:buClr>
              <a:buNone/>
            </a:pPr>
            <a:r>
              <a:rPr lang="pl-PL" sz="1300" b="1" dirty="0">
                <a:solidFill>
                  <a:prstClr val="black"/>
                </a:solidFill>
              </a:rPr>
              <a:t>Aby rozpocząć nalew należy:</a:t>
            </a:r>
          </a:p>
          <a:p>
            <a:pPr marL="457200" lvl="1" indent="0">
              <a:buNone/>
            </a:pPr>
            <a:endParaRPr lang="pl-PL" sz="1300" dirty="0"/>
          </a:p>
          <a:p>
            <a:pPr marL="628650" lvl="1" indent="-171450">
              <a:buFont typeface="Arial" panose="020B0604020202020204" pitchFamily="34" charset="0"/>
              <a:buChar char="•"/>
            </a:pPr>
            <a:r>
              <a:rPr lang="pl-PL" sz="1300" dirty="0"/>
              <a:t>Podłączyć uziemienie oraz system kontroli przepełnienia i uziemienia do cysterny.</a:t>
            </a:r>
          </a:p>
          <a:p>
            <a:pPr marL="457200" lvl="1" indent="0">
              <a:buNone/>
            </a:pPr>
            <a:endParaRPr lang="pl-PL" sz="1300" dirty="0"/>
          </a:p>
          <a:p>
            <a:pPr marL="628650" lvl="1" indent="-171450">
              <a:buFont typeface="Arial" panose="020B0604020202020204" pitchFamily="34" charset="0"/>
              <a:buChar char="•"/>
            </a:pPr>
            <a:r>
              <a:rPr lang="x-none" sz="1300" dirty="0"/>
              <a:t>Podłączyć ramię odzysku oparów.</a:t>
            </a:r>
            <a:endParaRPr lang="pl-PL" sz="1300" dirty="0"/>
          </a:p>
          <a:p>
            <a:pPr marL="457200" lvl="1" indent="0">
              <a:buNone/>
            </a:pPr>
            <a:endParaRPr lang="pl-PL" sz="1300" dirty="0"/>
          </a:p>
          <a:p>
            <a:pPr marL="628650" lvl="1" indent="-171450">
              <a:buFont typeface="Arial" panose="020B0604020202020204" pitchFamily="34" charset="0"/>
              <a:buChar char="•"/>
            </a:pPr>
            <a:r>
              <a:rPr lang="x-none" sz="1300" dirty="0"/>
              <a:t>Podłączyć ramiona nalewcze do odpowiednich króćców komór cysterny zgodnie z Planem załadunku</a:t>
            </a:r>
            <a:r>
              <a:rPr lang="pl-PL" sz="1300" dirty="0"/>
              <a:t>.</a:t>
            </a:r>
          </a:p>
          <a:p>
            <a:pPr lvl="1"/>
            <a:endParaRPr lang="pl-PL" sz="1300" dirty="0"/>
          </a:p>
          <a:p>
            <a:pPr marL="628650" lvl="1" indent="-171450">
              <a:buFont typeface="Arial" panose="020B0604020202020204" pitchFamily="34" charset="0"/>
              <a:buChar char="•"/>
            </a:pPr>
            <a:r>
              <a:rPr lang="pl-PL" sz="1300" dirty="0"/>
              <a:t>W przypadku pełnienia LOO ustawić przełącznik sterowania pełnieniem góra-dół w pozycję 0.</a:t>
            </a:r>
          </a:p>
          <a:p>
            <a:pPr lvl="1"/>
            <a:endParaRPr lang="pl-PL" sz="1300" dirty="0"/>
          </a:p>
          <a:p>
            <a:pPr marL="628650" lvl="1" indent="-171450">
              <a:buFont typeface="Arial" panose="020B0604020202020204" pitchFamily="34" charset="0"/>
              <a:buChar char="•"/>
            </a:pPr>
            <a:r>
              <a:rPr lang="pl-PL" sz="1300" dirty="0"/>
              <a:t>Nacisnąć przycisk „SET” właściwego </a:t>
            </a:r>
            <a:r>
              <a:rPr lang="pl-PL" sz="1300" dirty="0" err="1"/>
              <a:t>AccuLoad’a</a:t>
            </a:r>
            <a:r>
              <a:rPr lang="pl-PL" sz="1300" dirty="0"/>
              <a:t>.</a:t>
            </a:r>
          </a:p>
          <a:p>
            <a:pPr lvl="1"/>
            <a:endParaRPr lang="pl-PL" sz="1300" dirty="0"/>
          </a:p>
          <a:p>
            <a:pPr marL="628650" lvl="1" indent="-171450">
              <a:buFont typeface="Arial" panose="020B0604020202020204" pitchFamily="34" charset="0"/>
              <a:buChar char="•"/>
            </a:pPr>
            <a:r>
              <a:rPr lang="pl-PL" sz="1300" dirty="0"/>
              <a:t>Wprowadzić KOD DYSPOZYCJI na </a:t>
            </a:r>
            <a:r>
              <a:rPr lang="pl-PL" sz="1300" dirty="0" err="1"/>
              <a:t>AccuLoad’zie</a:t>
            </a:r>
            <a:r>
              <a:rPr lang="pl-PL" sz="1300" dirty="0"/>
              <a:t> i zatwierdzić go przyciskiem „ENTER”.</a:t>
            </a:r>
          </a:p>
          <a:p>
            <a:pPr lvl="1"/>
            <a:endParaRPr lang="pl-PL" sz="1300" dirty="0"/>
          </a:p>
          <a:p>
            <a:pPr marL="628650" lvl="1" indent="-171450">
              <a:buFont typeface="Arial" panose="020B0604020202020204" pitchFamily="34" charset="0"/>
              <a:buChar char="•"/>
            </a:pPr>
            <a:r>
              <a:rPr lang="pl-PL" sz="1300" dirty="0"/>
              <a:t>Nacisnąć przycisk „SET” odpowiedniej sekcji </a:t>
            </a:r>
            <a:r>
              <a:rPr lang="pl-PL" sz="1300" dirty="0" err="1"/>
              <a:t>AccuLoad’a</a:t>
            </a:r>
            <a:r>
              <a:rPr lang="pl-PL" sz="1300" dirty="0"/>
              <a:t> i wprowadzić NUMER komory. Zatwierdzić go przyciskiem „ENTER”.       Aktywna sekcja </a:t>
            </a:r>
            <a:r>
              <a:rPr lang="pl-PL" sz="1300" dirty="0" err="1"/>
              <a:t>AccuLoad’a</a:t>
            </a:r>
            <a:r>
              <a:rPr lang="pl-PL" sz="1300" dirty="0"/>
              <a:t> oznaczona jest ramką wokół wyświetlacza. Przełączanie aktywnych sekcji przyciskiem „F1”.</a:t>
            </a:r>
          </a:p>
          <a:p>
            <a:pPr marL="457200" lvl="1" indent="0">
              <a:buNone/>
            </a:pPr>
            <a:endParaRPr lang="pl-PL" sz="1300" dirty="0"/>
          </a:p>
          <a:p>
            <a:pPr marL="628650" lvl="1" indent="-171450">
              <a:buFont typeface="Arial" panose="020B0604020202020204" pitchFamily="34" charset="0"/>
              <a:buChar char="•"/>
            </a:pPr>
            <a:r>
              <a:rPr lang="x-none" sz="1300" dirty="0"/>
              <a:t>Upewnić się czy zadana ilość produktu odpowiada pojemności komory.</a:t>
            </a:r>
            <a:endParaRPr lang="pl-PL" sz="1300" dirty="0"/>
          </a:p>
          <a:p>
            <a:pPr marL="457200" lvl="1" indent="0">
              <a:buNone/>
            </a:pPr>
            <a:endParaRPr lang="pl-PL" sz="1300" dirty="0"/>
          </a:p>
          <a:p>
            <a:pPr marL="628650" lvl="1" indent="-171450">
              <a:buFont typeface="Arial" panose="020B0604020202020204" pitchFamily="34" charset="0"/>
              <a:buChar char="•"/>
            </a:pPr>
            <a:r>
              <a:rPr lang="x-none" sz="1300" dirty="0"/>
              <a:t>Rozpocząć nalew wciskając przycisk „START”</a:t>
            </a:r>
            <a:r>
              <a:rPr lang="pl-PL" sz="1300" dirty="0"/>
              <a:t> i c</a:t>
            </a:r>
            <a:r>
              <a:rPr lang="x-none" sz="1300" dirty="0"/>
              <a:t>zekać na odmierzenie zadanej ilości</a:t>
            </a:r>
            <a:r>
              <a:rPr lang="pl-PL" sz="1300" dirty="0"/>
              <a:t>.</a:t>
            </a:r>
          </a:p>
          <a:p>
            <a:pPr marL="457200" lvl="1" indent="0">
              <a:buNone/>
            </a:pPr>
            <a:endParaRPr lang="pl-PL" sz="1300" dirty="0"/>
          </a:p>
          <a:p>
            <a:pPr marL="628650" lvl="1" indent="-171450">
              <a:buFont typeface="Arial" panose="020B0604020202020204" pitchFamily="34" charset="0"/>
              <a:buChar char="•"/>
            </a:pPr>
            <a:r>
              <a:rPr lang="pl-PL" sz="1300" dirty="0"/>
              <a:t>Po zakończeniu nalewu o</a:t>
            </a:r>
            <a:r>
              <a:rPr lang="x-none" sz="1300" dirty="0"/>
              <a:t>dłączyć ramię nalewaka od cysterny, odstawiając je w pozycję zaparkowaną.</a:t>
            </a:r>
            <a:endParaRPr lang="pl-PL" sz="13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4785926"/>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a:t>
            </a: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STOP AWARYJNY WYSEPKI</a:t>
            </a:r>
            <a:r>
              <a:rPr lang="pl-PL" sz="1400" dirty="0">
                <a:solidFill>
                  <a:prstClr val="black"/>
                </a:solidFill>
              </a:rPr>
              <a:t>”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538609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Szczecinie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indent="0">
              <a:buNone/>
            </a:pPr>
            <a:r>
              <a:rPr lang="pl-PL" sz="1400" b="1" dirty="0"/>
              <a:t>ONŻ – OLEJ NAPĘDOWY ŻEGLUGOWY – olej napędowy dla jednostek pływających</a:t>
            </a:r>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endParaRPr lang="pl-PL" sz="1400" dirty="0"/>
          </a:p>
          <a:p>
            <a:pPr marL="630000" indent="0" eaLnBrk="1" hangingPunct="1">
              <a:spcBef>
                <a:spcPct val="0"/>
              </a:spcBef>
              <a:buClrTx/>
              <a:buNone/>
            </a:pPr>
            <a:r>
              <a:rPr lang="pl-PL" sz="1400" dirty="0"/>
              <a:t>Wysepka nr 1, stanowisko nr 1 – nalew oddolny: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ONŻ – OLEJ NAPĘDOWY ŻEGLUGOWY </a:t>
            </a:r>
            <a:endParaRPr lang="pl-PL" sz="1400" dirty="0"/>
          </a:p>
          <a:p>
            <a:pPr marL="630000" indent="0" eaLnBrk="1" hangingPunct="1">
              <a:spcBef>
                <a:spcPct val="0"/>
              </a:spcBef>
              <a:buClrTx/>
              <a:buNone/>
            </a:pPr>
            <a:endParaRPr lang="pl-PL" sz="1400" dirty="0"/>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Wysepka nr 1, stanowisko nr 2 </a:t>
            </a:r>
            <a:r>
              <a:rPr lang="pl-PL" sz="1400" dirty="0"/>
              <a:t>– nalew oddolny: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PB 95 – BENZYNA BEZOŁOWIOWA 95</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PB 98 – BENZYNA BEZOŁOWIOWA 98</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ONB0 –  OLEJ NAPĘDOWY</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ONB7  – OLEJ NAPĘDOWY</a:t>
            </a:r>
          </a:p>
          <a:p>
            <a:pPr marL="630000">
              <a:spcBef>
                <a:spcPct val="0"/>
              </a:spcBef>
            </a:pPr>
            <a:endParaRPr lang="pl-PL" sz="1200" dirty="0"/>
          </a:p>
          <a:p>
            <a:pPr marL="630000" indent="0" eaLnBrk="1" hangingPunct="1">
              <a:spcBef>
                <a:spcPct val="0"/>
              </a:spcBef>
              <a:buClrTx/>
              <a:buNone/>
            </a:pPr>
            <a:endParaRPr lang="pl-PL" sz="1200" dirty="0"/>
          </a:p>
          <a:p>
            <a:pPr marL="630000">
              <a:spcBef>
                <a:spcPct val="0"/>
              </a:spcBef>
            </a:pPr>
            <a:r>
              <a:rPr lang="pl-PL" sz="1200" dirty="0">
                <a:solidFill>
                  <a:schemeClr val="bg1"/>
                </a:solidFill>
              </a:rPr>
              <a:t>Stanowisko</a:t>
            </a:r>
            <a:endParaRPr lang="pl-PL" sz="1200" dirty="0"/>
          </a:p>
        </p:txBody>
      </p:sp>
    </p:spTree>
    <p:extLst>
      <p:ext uri="{BB962C8B-B14F-4D97-AF65-F5344CB8AC3E}">
        <p14:creationId xmlns:p14="http://schemas.microsoft.com/office/powerpoint/2010/main" val="18781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86B081-FE95-7065-8D94-B01CF98D01A6}"/>
              </a:ext>
            </a:extLst>
          </p:cNvPr>
          <p:cNvSpPr>
            <a:spLocks noGrp="1"/>
          </p:cNvSpPr>
          <p:nvPr>
            <p:ph type="title"/>
          </p:nvPr>
        </p:nvSpPr>
        <p:spPr/>
        <p:txBody>
          <a:bodyPr/>
          <a:lstStyle/>
          <a:p>
            <a:endParaRPr lang="pl-PL"/>
          </a:p>
        </p:txBody>
      </p:sp>
      <p:sp>
        <p:nvSpPr>
          <p:cNvPr id="4" name="pole tekstowe 3">
            <a:extLst>
              <a:ext uri="{FF2B5EF4-FFF2-40B4-BE49-F238E27FC236}">
                <a16:creationId xmlns:a16="http://schemas.microsoft.com/office/drawing/2014/main" id="{A0021048-981C-2A29-F847-237F03079FAB}"/>
              </a:ext>
            </a:extLst>
          </p:cNvPr>
          <p:cNvSpPr txBox="1"/>
          <p:nvPr/>
        </p:nvSpPr>
        <p:spPr>
          <a:xfrm>
            <a:off x="0" y="980728"/>
            <a:ext cx="9144000" cy="3385542"/>
          </a:xfrm>
          <a:prstGeom prst="rect">
            <a:avLst/>
          </a:prstGeom>
          <a:noFill/>
        </p:spPr>
        <p:txBody>
          <a:bodyPr wrap="square">
            <a:spAutoFit/>
          </a:bodyPr>
          <a:lstStyle/>
          <a:p>
            <a:pPr marL="63000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00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prstClr val="black"/>
              </a:solidFill>
              <a:latin typeface="Calibri" panose="020F0502020204030204"/>
            </a:endParaRPr>
          </a:p>
          <a:p>
            <a:pPr marL="63000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00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prstClr val="black"/>
              </a:solidFill>
              <a:latin typeface="Calibri" panose="020F0502020204030204"/>
            </a:endParaRP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Wysepka nr 2, stanowisko nr 3 – nalew oddolny: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PB 95 – BENZYNA BEZOŁOWIOWA 95</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PB 98 – BENZYNA BEZOŁOWIOWA 98</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ONB0 –  OLEJ NAPĘDOWY</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ONB7  – OLEJ NAPĘDOWY</a:t>
            </a:r>
            <a:endParaRPr lang="pl-PL" sz="1400" dirty="0">
              <a:solidFill>
                <a:prstClr val="black"/>
              </a:solidFill>
              <a:latin typeface="Calibri" panose="020F0502020204030204"/>
            </a:endParaRPr>
          </a:p>
          <a:p>
            <a:pPr marL="63000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Wysepka nr 3, stanowisko nr 4 – nalew oddolny: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PB 95 – BENZYNA BEZOŁOWIOWA 95</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PB 98 – BENZYNA BEZOŁOWIOWA 98</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ONB0 –  OLEJ NAPĘDOWY</a:t>
            </a: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				            ONB7  – OLEJ NAPĘDOWY</a:t>
            </a:r>
          </a:p>
          <a:p>
            <a:pPr marL="630000" marR="0" lvl="0" indent="0" algn="l" defTabSz="914400" rtl="0" eaLnBrk="1" fontAlgn="auto" latinLnBrk="0" hangingPunct="1">
              <a:lnSpc>
                <a:spcPct val="100000"/>
              </a:lnSpc>
              <a:spcBef>
                <a:spcPct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00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Wysepka nr 3, stanowisko nr 5 – nalew oddolny: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LOO – LEKKI OLEJ OPAŁOWY </a:t>
            </a:r>
            <a:endPar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00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67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954107"/>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Szczecinie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Szczecinie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Szczecinie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4893647"/>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605 197 186</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457200" lvl="1" indent="0">
              <a:buNone/>
            </a:pPr>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stosowania zabezpieczeń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25571" y="5589240"/>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r>
              <a:rPr lang="pl-PL" sz="1400" dirty="0"/>
              <a:t> </a:t>
            </a:r>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11705</TotalTime>
  <Words>2753</Words>
  <Application>Microsoft Office PowerPoint</Application>
  <PresentationFormat>Pokaz na ekranie (4:3)</PresentationFormat>
  <Paragraphs>306</Paragraphs>
  <Slides>22</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22</vt:i4>
      </vt:variant>
    </vt:vector>
  </HeadingPairs>
  <TitlesOfParts>
    <vt:vector size="31"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Prezentacja programu PowerPoint</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306</cp:revision>
  <cp:lastPrinted>2014-05-28T09:36:31Z</cp:lastPrinted>
  <dcterms:created xsi:type="dcterms:W3CDTF">2010-04-15T08:42:21Z</dcterms:created>
  <dcterms:modified xsi:type="dcterms:W3CDTF">2024-12-11T09:24:21Z</dcterms:modified>
</cp:coreProperties>
</file>