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6"/>
  </p:notesMasterIdLst>
  <p:handoutMasterIdLst>
    <p:handoutMasterId r:id="rId27"/>
  </p:handoutMasterIdLst>
  <p:sldIdLst>
    <p:sldId id="686" r:id="rId2"/>
    <p:sldId id="687" r:id="rId3"/>
    <p:sldId id="695" r:id="rId4"/>
    <p:sldId id="688" r:id="rId5"/>
    <p:sldId id="689" r:id="rId6"/>
    <p:sldId id="690" r:id="rId7"/>
    <p:sldId id="691" r:id="rId8"/>
    <p:sldId id="692" r:id="rId9"/>
    <p:sldId id="693" r:id="rId10"/>
    <p:sldId id="694" r:id="rId11"/>
    <p:sldId id="696" r:id="rId12"/>
    <p:sldId id="697" r:id="rId13"/>
    <p:sldId id="698" r:id="rId14"/>
    <p:sldId id="699" r:id="rId15"/>
    <p:sldId id="700" r:id="rId16"/>
    <p:sldId id="703" r:id="rId17"/>
    <p:sldId id="704" r:id="rId18"/>
    <p:sldId id="705" r:id="rId19"/>
    <p:sldId id="706" r:id="rId20"/>
    <p:sldId id="709" r:id="rId21"/>
    <p:sldId id="711" r:id="rId22"/>
    <p:sldId id="717" r:id="rId23"/>
    <p:sldId id="684" r:id="rId24"/>
    <p:sldId id="710" r:id="rId25"/>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a:t>
            </a:r>
            <a:r>
              <a:rPr lang="pl-PL" b="1" dirty="0">
                <a:effectLst>
                  <a:outerShdw blurRad="38100" dist="38100" dir="2700000" algn="tl">
                    <a:srgbClr val="000000">
                      <a:alpha val="43137"/>
                    </a:srgbClr>
                  </a:outerShdw>
                </a:effectLst>
                <a:ea typeface="Arial Black" pitchFamily="34" charset="0"/>
              </a:rPr>
              <a:t>PIOTRKÓW TRYB.</a:t>
            </a:r>
            <a:endParaRPr lang="pl-PL" sz="1800" b="1" dirty="0">
              <a:solidFill>
                <a:schemeClr val="tx1"/>
              </a:solidFill>
              <a:effectLst>
                <a:outerShdw blurRad="38100" dist="38100" dir="2700000" algn="tl">
                  <a:srgbClr val="000000">
                    <a:alpha val="43137"/>
                  </a:srgbClr>
                </a:outerShdw>
              </a:effectLst>
              <a:ea typeface="Arial Black" pitchFamily="34" charset="0"/>
            </a:endParaRP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 –</a:t>
            </a:r>
            <a:r>
              <a:rPr lang="pl-PL" b="1" dirty="0">
                <a:solidFill>
                  <a:srgbClr val="FF0000"/>
                </a:solidFill>
                <a:effectLst>
                  <a:outerShdw blurRad="38100" dist="38100" dir="2700000" algn="tl">
                    <a:srgbClr val="000000">
                      <a:alpha val="43137"/>
                    </a:srgbClr>
                  </a:outerShdw>
                </a:effectLst>
                <a:ea typeface="Arial Black" pitchFamily="34" charset="0"/>
              </a:rPr>
              <a:t> ODBIÓR PALIW PŁYNNYCH</a:t>
            </a:r>
            <a:endParaRPr lang="pl-PL" sz="1800" b="1" dirty="0">
              <a:solidFill>
                <a:srgbClr val="FF0000"/>
              </a:solidFill>
              <a:effectLst>
                <a:outerShdw blurRad="38100" dist="38100" dir="2700000" algn="tl">
                  <a:srgbClr val="000000">
                    <a:alpha val="43137"/>
                  </a:srgbClr>
                </a:outerShdw>
              </a:effectLst>
              <a:ea typeface="Arial Black" pitchFamily="34" charset="0"/>
            </a:endParaRP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180528" y="1340768"/>
            <a:ext cx="9144000" cy="3046988"/>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lvl="2">
              <a:buFontTx/>
              <a:buChar char="-"/>
            </a:pPr>
            <a:endParaRPr lang="pl-PL" sz="1600" dirty="0"/>
          </a:p>
          <a:p>
            <a:pPr lvl="2">
              <a:buFontTx/>
              <a:buChar char="-"/>
            </a:pPr>
            <a:r>
              <a:rPr lang="pl-PL" sz="1600" dirty="0"/>
              <a:t> Zasad samoobsługowego odbioru paliw w Terminalach Paliw UNIMOT Terminale Sp. z o.o. przy wykorzystaniu kart zbliżeniowych, </a:t>
            </a:r>
          </a:p>
          <a:p>
            <a:pPr lvl="2">
              <a:buFontTx/>
              <a:buChar char="-"/>
            </a:pPr>
            <a:endParaRPr lang="pl-PL" sz="1600" dirty="0"/>
          </a:p>
          <a:p>
            <a:pPr lvl="2"/>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PIOTRKOWIE TRYBUNALSKIM</a:t>
            </a:r>
          </a:p>
        </p:txBody>
      </p:sp>
      <p:pic>
        <p:nvPicPr>
          <p:cNvPr id="5" name="Obraz 4" descr="Obraz zawierający tekst, zrzut ekranu, diagram, Oprogramowanie graficzne">
            <a:extLst>
              <a:ext uri="{FF2B5EF4-FFF2-40B4-BE49-F238E27FC236}">
                <a16:creationId xmlns:a16="http://schemas.microsoft.com/office/drawing/2014/main" id="{78B9B01C-FF6A-8B35-E80B-AE118B86FB16}"/>
              </a:ext>
            </a:extLst>
          </p:cNvPr>
          <p:cNvPicPr>
            <a:picLocks noChangeAspect="1"/>
          </p:cNvPicPr>
          <p:nvPr/>
        </p:nvPicPr>
        <p:blipFill>
          <a:blip r:embed="rId2"/>
          <a:stretch>
            <a:fillRect/>
          </a:stretch>
        </p:blipFill>
        <p:spPr>
          <a:xfrm>
            <a:off x="193548" y="1617766"/>
            <a:ext cx="8756904" cy="4543765"/>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323987"/>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PIOTRKOWIE TRYBUNALSKIM</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Piotrków Trybunalski</a:t>
            </a:r>
          </a:p>
          <a:p>
            <a:pPr marL="457200" lvl="1" indent="0">
              <a:buClr>
                <a:srgbClr val="C00000"/>
              </a:buClr>
              <a:buNone/>
            </a:pPr>
            <a:r>
              <a:rPr lang="pl-PL" sz="1400" dirty="0">
                <a:solidFill>
                  <a:prstClr val="black"/>
                </a:solidFill>
              </a:rPr>
              <a:t>ul. Przemysłowa 43</a:t>
            </a:r>
          </a:p>
          <a:p>
            <a:pPr marL="457200" lvl="1" indent="0">
              <a:buClr>
                <a:srgbClr val="C00000"/>
              </a:buClr>
              <a:buNone/>
            </a:pPr>
            <a:r>
              <a:rPr lang="pl-PL" sz="1400" dirty="0">
                <a:solidFill>
                  <a:prstClr val="black"/>
                </a:solidFill>
              </a:rPr>
              <a:t>97-300 Piotrków Trybunalski</a:t>
            </a:r>
          </a:p>
          <a:p>
            <a:pPr marL="457200" lvl="1" indent="0">
              <a:buClr>
                <a:srgbClr val="C00000"/>
              </a:buClr>
              <a:buNone/>
            </a:pPr>
            <a:r>
              <a:rPr lang="pl-PL" sz="1400" dirty="0">
                <a:solidFill>
                  <a:prstClr val="black"/>
                </a:solidFill>
              </a:rPr>
              <a:t>Telefon: Wew. 00 lub 06</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24 godziny na dobę</a:t>
            </a:r>
          </a:p>
          <a:p>
            <a:pPr marL="457200" lvl="1" indent="0">
              <a:buClr>
                <a:srgbClr val="C00000"/>
              </a:buClr>
              <a:buNone/>
            </a:pPr>
            <a:r>
              <a:rPr lang="pl-PL" sz="1400" dirty="0"/>
              <a:t>7 dni w tygodniu</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4185761"/>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PIOTRKOWIE TRYBUNALSKIM</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 w przypadku konieczności wykonania BHP szlaban otworzy się automatycznie bez planu załadunku, po zaparkowaniu na parkingu należy wykonać szkolenie w kiosku MM w pomieszczeniu dla kierowców. </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parking.</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wywołaniu nr rej przez tablicę podjechać do czytnika kart szlabanu przed wjazdem na nalewnie. </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Podjechać na wolne stanowisko nalewcze.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oraz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ramiona nalewcze do odpowiednich króćców komór cysterny zgodnie z Planem załadunku</a:t>
            </a:r>
            <a:r>
              <a:rPr lang="pl-PL" sz="1400" dirty="0"/>
              <a:t>.</a:t>
            </a:r>
          </a:p>
          <a:p>
            <a:pPr lvl="1"/>
            <a:endParaRPr lang="pl-PL" sz="1400" dirty="0"/>
          </a:p>
          <a:p>
            <a:pPr marL="628650" lvl="1" indent="-171450">
              <a:buFont typeface="Arial" panose="020B0604020202020204" pitchFamily="34" charset="0"/>
              <a:buChar char="•"/>
            </a:pPr>
            <a:r>
              <a:rPr lang="pl-PL" sz="1400" dirty="0"/>
              <a:t>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a:p>
            <a:pPr marL="457200" lvl="1" indent="0">
              <a:buNone/>
            </a:pPr>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o</a:t>
            </a:r>
            <a:r>
              <a:rPr lang="x-none" sz="1400" dirty="0"/>
              <a:t>dłączyć ramię nalewaka od cysterny, odstawiając je w pozycję zaparkowaną.</a:t>
            </a:r>
            <a:endParaRPr lang="pl-PL" sz="14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4785926"/>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„STOP AWARYJNY WYSEPKI”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7317" y="1047202"/>
            <a:ext cx="9108504" cy="3077766"/>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Piotrkowie Tryb.  prowadzi wydania następujących produktów:</a:t>
            </a:r>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UONG – OLEJ NAPĘDOWY DO CELÓW GRZEWCZYCH – olej napędowy do celów opałowych</a:t>
            </a:r>
          </a:p>
          <a:p>
            <a:pPr marL="630000" indent="0">
              <a:buNone/>
            </a:pPr>
            <a:r>
              <a:rPr lang="pl-PL" sz="1400" b="1" dirty="0"/>
              <a:t>HVO- HYDRORAFINOWANY OLEJ ROŚLINNY – olej co celów napędowych</a:t>
            </a:r>
          </a:p>
          <a:p>
            <a:pPr marL="630000" indent="0">
              <a:buNone/>
            </a:pPr>
            <a:r>
              <a:rPr lang="pl-PL" sz="1400" b="1" dirty="0"/>
              <a:t>LPG – SKROPLONY GAZ PETROCHEMICZNY- paliwo do celów napędowych i grzecznych </a:t>
            </a: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lvl="0" indent="0" eaLnBrk="1" hangingPunct="1">
              <a:spcBef>
                <a:spcPct val="0"/>
              </a:spcBef>
              <a:buClrTx/>
              <a:buNone/>
            </a:pPr>
            <a:endParaRPr lang="pl-PL" sz="1200" dirty="0"/>
          </a:p>
        </p:txBody>
      </p:sp>
      <p:pic>
        <p:nvPicPr>
          <p:cNvPr id="7" name="Obraz 6">
            <a:extLst>
              <a:ext uri="{FF2B5EF4-FFF2-40B4-BE49-F238E27FC236}">
                <a16:creationId xmlns:a16="http://schemas.microsoft.com/office/drawing/2014/main" id="{AAE273A3-33F7-CB6A-E7EB-C86547F6EA1B}"/>
              </a:ext>
            </a:extLst>
          </p:cNvPr>
          <p:cNvPicPr>
            <a:picLocks noChangeAspect="1"/>
          </p:cNvPicPr>
          <p:nvPr/>
        </p:nvPicPr>
        <p:blipFill>
          <a:blip r:embed="rId2"/>
          <a:stretch>
            <a:fillRect/>
          </a:stretch>
        </p:blipFill>
        <p:spPr>
          <a:xfrm>
            <a:off x="1475656" y="3933056"/>
            <a:ext cx="5715054" cy="2414546"/>
          </a:xfrm>
          <a:prstGeom prst="rect">
            <a:avLst/>
          </a:prstGeom>
        </p:spPr>
      </p:pic>
    </p:spTree>
    <p:extLst>
      <p:ext uri="{BB962C8B-B14F-4D97-AF65-F5344CB8AC3E}">
        <p14:creationId xmlns:p14="http://schemas.microsoft.com/office/powerpoint/2010/main" val="18781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231106"/>
          </a:xfrm>
          <a:prstGeom prst="rect">
            <a:avLst/>
          </a:prstGeom>
          <a:noFill/>
        </p:spPr>
        <p:txBody>
          <a:bodyPr wrap="square">
            <a:spAutoFit/>
          </a:bodyPr>
          <a:lstStyle/>
          <a:p>
            <a:pPr marL="457200" lvl="1" indent="0">
              <a:buClr>
                <a:schemeClr val="tx1"/>
              </a:buClr>
              <a:buNone/>
            </a:pPr>
            <a:endParaRPr lang="pl-PL" dirty="0"/>
          </a:p>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954107"/>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725823"/>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562217"/>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65102"/>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417034" y="2447681"/>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1138773"/>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lvl="1">
              <a:buClr>
                <a:schemeClr val="tx1"/>
              </a:buClr>
            </a:pPr>
            <a:r>
              <a:rPr lang="pl-PL" sz="1400" b="1" dirty="0"/>
              <a:t>UONG – Olej Napędowy do celów grzewczych:</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278234" y="2755619"/>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509120"/>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365104"/>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469053" y="2378676"/>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B5E7-42DF-1AD4-F6F2-F940816F7C4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D620987-0E05-173B-624F-3D7B92C38BF3}"/>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1D658C16-CBE3-0955-86B7-36B36B7A5DC5}"/>
              </a:ext>
            </a:extLst>
          </p:cNvPr>
          <p:cNvSpPr txBox="1"/>
          <p:nvPr/>
        </p:nvSpPr>
        <p:spPr>
          <a:xfrm>
            <a:off x="0" y="1268760"/>
            <a:ext cx="9144000" cy="1138773"/>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endParaRPr lang="pl-PL" sz="1400" dirty="0"/>
          </a:p>
          <a:p>
            <a:pPr marL="457200" lvl="1" indent="0">
              <a:buClr>
                <a:schemeClr val="tx1"/>
              </a:buClr>
              <a:buNone/>
            </a:pPr>
            <a:endParaRPr lang="pl-PL" sz="1400" b="1" dirty="0"/>
          </a:p>
          <a:p>
            <a:pPr lvl="1">
              <a:buClr>
                <a:schemeClr val="tx1"/>
              </a:buClr>
            </a:pPr>
            <a:r>
              <a:rPr lang="pl-PL" sz="1400" b="1" dirty="0"/>
              <a:t>HVO – </a:t>
            </a:r>
            <a:r>
              <a:rPr lang="pl-PL" sz="1400" b="1" dirty="0" err="1"/>
              <a:t>Hydrorafinowany</a:t>
            </a:r>
            <a:r>
              <a:rPr lang="pl-PL" sz="1400" b="1" dirty="0"/>
              <a:t> Olej Roślinny</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41CADB9E-5DE2-5F4D-99DC-71FD85924A52}"/>
              </a:ext>
            </a:extLst>
          </p:cNvPr>
          <p:cNvSpPr txBox="1"/>
          <p:nvPr/>
        </p:nvSpPr>
        <p:spPr>
          <a:xfrm>
            <a:off x="2329984" y="2653815"/>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A732818E-2820-B7DD-2936-24FE0354596C}"/>
              </a:ext>
            </a:extLst>
          </p:cNvPr>
          <p:cNvSpPr txBox="1"/>
          <p:nvPr/>
        </p:nvSpPr>
        <p:spPr>
          <a:xfrm>
            <a:off x="2339752" y="4546012"/>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A302AF13-CCC6-A501-7F8F-FE28784FF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48897"/>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02ED1F45-D97F-D275-C1C5-3930364F987B}"/>
              </a:ext>
            </a:extLst>
          </p:cNvPr>
          <p:cNvPicPr>
            <a:picLocks noChangeAspect="1"/>
          </p:cNvPicPr>
          <p:nvPr/>
        </p:nvPicPr>
        <p:blipFill>
          <a:blip r:embed="rId3"/>
          <a:stretch>
            <a:fillRect/>
          </a:stretch>
        </p:blipFill>
        <p:spPr>
          <a:xfrm>
            <a:off x="417034" y="2276872"/>
            <a:ext cx="1701932" cy="1692607"/>
          </a:xfrm>
          <a:prstGeom prst="rect">
            <a:avLst/>
          </a:prstGeom>
        </p:spPr>
      </p:pic>
    </p:spTree>
    <p:extLst>
      <p:ext uri="{BB962C8B-B14F-4D97-AF65-F5344CB8AC3E}">
        <p14:creationId xmlns:p14="http://schemas.microsoft.com/office/powerpoint/2010/main" val="14893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384995"/>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Piotrkowie Trybunalskim przystosowany jest w chwili obecnej do dystrybucji ośmiu gatunków paliw:</a:t>
            </a:r>
          </a:p>
          <a:p>
            <a:pPr lvl="1">
              <a:buClr>
                <a:schemeClr val="tx1"/>
              </a:buClr>
            </a:pPr>
            <a:endParaRPr lang="pl-PL" sz="1400" dirty="0"/>
          </a:p>
          <a:p>
            <a:pPr lvl="1">
              <a:buClr>
                <a:schemeClr val="tx1"/>
              </a:buClr>
            </a:pPr>
            <a:endParaRPr lang="pl-PL" sz="1400" dirty="0"/>
          </a:p>
          <a:p>
            <a:pPr marL="457200" lvl="1" indent="0">
              <a:buClr>
                <a:schemeClr val="tx1"/>
              </a:buClr>
              <a:buNone/>
            </a:pPr>
            <a:r>
              <a:rPr lang="pl-PL" sz="1400" b="1" dirty="0"/>
              <a:t>LPG - Skroplony Gaz Petrochemiczny, Propan, Butan.</a:t>
            </a:r>
          </a:p>
        </p:txBody>
      </p:sp>
      <p:sp>
        <p:nvSpPr>
          <p:cNvPr id="11" name="pole tekstowe 10">
            <a:extLst>
              <a:ext uri="{FF2B5EF4-FFF2-40B4-BE49-F238E27FC236}">
                <a16:creationId xmlns:a16="http://schemas.microsoft.com/office/drawing/2014/main" id="{3F8A999C-B345-653B-7E62-A33CDD41DF70}"/>
              </a:ext>
            </a:extLst>
          </p:cNvPr>
          <p:cNvSpPr txBox="1"/>
          <p:nvPr/>
        </p:nvSpPr>
        <p:spPr>
          <a:xfrm>
            <a:off x="2085230" y="2659559"/>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8" y="2457051"/>
            <a:ext cx="1230388" cy="122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az 2">
            <a:extLst>
              <a:ext uri="{FF2B5EF4-FFF2-40B4-BE49-F238E27FC236}">
                <a16:creationId xmlns:a16="http://schemas.microsoft.com/office/drawing/2014/main" id="{373B6319-8D6C-5634-5F43-A4EC85CA7A82}"/>
              </a:ext>
            </a:extLst>
          </p:cNvPr>
          <p:cNvPicPr>
            <a:picLocks noChangeAspect="1"/>
          </p:cNvPicPr>
          <p:nvPr/>
        </p:nvPicPr>
        <p:blipFill>
          <a:blip r:embed="rId3"/>
          <a:stretch>
            <a:fillRect/>
          </a:stretch>
        </p:blipFill>
        <p:spPr>
          <a:xfrm>
            <a:off x="611561" y="4154925"/>
            <a:ext cx="1224135" cy="1224135"/>
          </a:xfrm>
          <a:prstGeom prst="rect">
            <a:avLst/>
          </a:prstGeom>
        </p:spPr>
      </p:pic>
      <p:sp>
        <p:nvSpPr>
          <p:cNvPr id="10" name="pole tekstowe 9">
            <a:extLst>
              <a:ext uri="{FF2B5EF4-FFF2-40B4-BE49-F238E27FC236}">
                <a16:creationId xmlns:a16="http://schemas.microsoft.com/office/drawing/2014/main" id="{D244778E-EECD-44E1-C850-646FC064FAA9}"/>
              </a:ext>
            </a:extLst>
          </p:cNvPr>
          <p:cNvSpPr txBox="1"/>
          <p:nvPr/>
        </p:nvSpPr>
        <p:spPr>
          <a:xfrm>
            <a:off x="2085230" y="4437112"/>
            <a:ext cx="6264696" cy="769441"/>
          </a:xfrm>
          <a:prstGeom prst="rect">
            <a:avLst/>
          </a:prstGeom>
          <a:noFill/>
        </p:spPr>
        <p:txBody>
          <a:bodyPr wrap="square" rtlCol="0">
            <a:spAutoFit/>
          </a:bodyPr>
          <a:lstStyle/>
          <a:p>
            <a:r>
              <a:rPr lang="pl-PL" sz="1100" b="1" dirty="0">
                <a:latin typeface="Arial" panose="020B0604020202020204" pitchFamily="34" charset="0"/>
                <a:cs typeface="Arial" panose="020B0604020202020204" pitchFamily="34" charset="0"/>
              </a:rPr>
              <a:t>Zawiera gaz pod ciśnieniem: ogrzanie grozi wybuchem.   </a:t>
            </a:r>
            <a:r>
              <a:rPr lang="pl-PL" sz="1100" dirty="0">
                <a:latin typeface="Arial" panose="020B0604020202020204" pitchFamily="34" charset="0"/>
                <a:cs typeface="Arial" panose="020B0604020202020204" pitchFamily="34" charset="0"/>
              </a:rPr>
              <a:t>Gazy pod ciśnieniem to materiały znajdujące się w naczyniu pod ciśnieniem 200kPa lub większym w temperaturze </a:t>
            </a:r>
            <a:r>
              <a:rPr lang="pl-PL" sz="1100" b="0" i="0" dirty="0">
                <a:solidFill>
                  <a:srgbClr val="333333"/>
                </a:solidFill>
                <a:effectLst/>
                <a:latin typeface="Helvetica Neue"/>
              </a:rPr>
              <a:t>20°C lub w postaci ciekłej, ciekłej i schłodzonej. Obejmują gazy; sprężone, skroplone, rozpuszczone, skroplone schłodzone. </a:t>
            </a:r>
            <a:endParaRPr lang="pl-PL"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61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5078313"/>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Wewnętrzny 05 lub 06</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a:t>
            </a:r>
            <a:r>
              <a:rPr lang="pl-PL" sz="1200" dirty="0"/>
              <a:t>(sygnał modulowany ogłoszenie ewakuacji; sygnał ciągły odwołanie ewakuacji)</a:t>
            </a:r>
            <a:r>
              <a:rPr lang="x-none" sz="1200" dirty="0"/>
              <a:t>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457200" lvl="1" indent="0">
              <a:buNone/>
            </a:pPr>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6EDF-F7B0-E134-F929-2FDD4E0D663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1C40ED4-70F9-140F-7F16-050A81FBCBC0}"/>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3AE1550C-8956-139A-AB42-88EFCE6C0AF5}"/>
              </a:ext>
            </a:extLst>
          </p:cNvPr>
          <p:cNvSpPr txBox="1"/>
          <p:nvPr/>
        </p:nvSpPr>
        <p:spPr>
          <a:xfrm>
            <a:off x="323528" y="980728"/>
            <a:ext cx="7638632" cy="461665"/>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p:txBody>
      </p:sp>
      <p:pic>
        <p:nvPicPr>
          <p:cNvPr id="3" name="Obraz 2">
            <a:extLst>
              <a:ext uri="{FF2B5EF4-FFF2-40B4-BE49-F238E27FC236}">
                <a16:creationId xmlns:a16="http://schemas.microsoft.com/office/drawing/2014/main" id="{578A5418-BE88-C13B-8527-B61645C78B5D}"/>
              </a:ext>
            </a:extLst>
          </p:cNvPr>
          <p:cNvPicPr>
            <a:picLocks noChangeAspect="1"/>
          </p:cNvPicPr>
          <p:nvPr/>
        </p:nvPicPr>
        <p:blipFill>
          <a:blip r:embed="rId2"/>
          <a:stretch>
            <a:fillRect/>
          </a:stretch>
        </p:blipFill>
        <p:spPr>
          <a:xfrm>
            <a:off x="389910" y="1211560"/>
            <a:ext cx="8364179" cy="5151402"/>
          </a:xfrm>
          <a:prstGeom prst="rect">
            <a:avLst/>
          </a:prstGeom>
        </p:spPr>
      </p:pic>
    </p:spTree>
    <p:extLst>
      <p:ext uri="{BB962C8B-B14F-4D97-AF65-F5344CB8AC3E}">
        <p14:creationId xmlns:p14="http://schemas.microsoft.com/office/powerpoint/2010/main" val="53494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4832092"/>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a:t>
            </a:r>
            <a:r>
              <a:rPr lang="pl-PL" sz="1400"/>
              <a:t>. </a:t>
            </a:r>
          </a:p>
          <a:p>
            <a:pPr marL="628650" lvl="1" indent="-171450" algn="just">
              <a:buClr>
                <a:schemeClr val="tx1"/>
              </a:buClr>
              <a:buFont typeface="Arial" panose="020B0604020202020204" pitchFamily="34" charset="0"/>
              <a:buChar char="•"/>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rękawice, okulary ochronne lub osłona twarzy – w trakcie załadunku cysterny).</a:t>
            </a:r>
          </a:p>
          <a:p>
            <a:pPr marL="457200" lvl="1" indent="0">
              <a:buNone/>
            </a:pPr>
            <a:endParaRPr lang="pl-PL" sz="1400" dirty="0"/>
          </a:p>
          <a:p>
            <a:pPr marL="457200" lvl="1" indent="0">
              <a:buNone/>
            </a:pPr>
            <a:r>
              <a:rPr lang="pl-PL" sz="1400" dirty="0">
                <a:solidFill>
                  <a:srgbClr val="FF0000"/>
                </a:solidFill>
              </a:rPr>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Na terenie Terminala obowiązuje ograniczenie prędkości do 20 km/h.</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231654"/>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628650" lvl="1" indent="-171450">
              <a:buClr>
                <a:schemeClr val="tx1"/>
              </a:buClr>
              <a:buFont typeface="Arial" panose="020B0604020202020204" pitchFamily="34" charset="0"/>
              <a:buChar char="•"/>
            </a:pPr>
            <a:endParaRPr lang="pl-PL" sz="1200" dirty="0"/>
          </a:p>
          <a:p>
            <a:pPr lvl="1">
              <a:buClr>
                <a:schemeClr val="tx1"/>
              </a:buClr>
            </a:pPr>
            <a:endParaRPr lang="pl-PL" sz="1200" dirty="0"/>
          </a:p>
          <a:p>
            <a:pPr marL="457200" lvl="1" indent="0">
              <a:buClr>
                <a:schemeClr val="tx1"/>
              </a:buClr>
              <a:buNone/>
            </a:pPr>
            <a:endParaRPr lang="pl-PL" sz="1200" dirty="0"/>
          </a:p>
        </p:txBody>
      </p:sp>
    </p:spTree>
    <p:extLst>
      <p:ext uri="{BB962C8B-B14F-4D97-AF65-F5344CB8AC3E}">
        <p14:creationId xmlns:p14="http://schemas.microsoft.com/office/powerpoint/2010/main" val="45070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28586"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poza terenem nalewni autocystern.</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8335</TotalTime>
  <Words>2938</Words>
  <Application>Microsoft Office PowerPoint</Application>
  <PresentationFormat>Pokaz na ekranie (4:3)</PresentationFormat>
  <Paragraphs>298</Paragraphs>
  <Slides>24</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24</vt:i4>
      </vt:variant>
    </vt:vector>
  </HeadingPairs>
  <TitlesOfParts>
    <vt:vector size="34" baseType="lpstr">
      <vt:lpstr>Arial</vt:lpstr>
      <vt:lpstr>Arial Black</vt:lpstr>
      <vt:lpstr>Calibri</vt:lpstr>
      <vt:lpstr>Calibri Light</vt:lpstr>
      <vt:lpstr>Helvetica Neue</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318</cp:revision>
  <cp:lastPrinted>2014-05-28T09:36:31Z</cp:lastPrinted>
  <dcterms:created xsi:type="dcterms:W3CDTF">2010-04-15T08:42:21Z</dcterms:created>
  <dcterms:modified xsi:type="dcterms:W3CDTF">2024-12-11T09:20:36Z</dcterms:modified>
</cp:coreProperties>
</file>